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drawings/drawing2.xml" ContentType="application/vnd.openxmlformats-officedocument.drawingml.chartshapes+xml"/>
  <Override PartName="/ppt/notesSlides/notesSlide18.xml" ContentType="application/vnd.openxmlformats-officedocument.presentationml.notesSlide+xml"/>
  <Override PartName="/ppt/charts/chart3.xml" ContentType="application/vnd.openxmlformats-officedocument.drawingml.chart+xml"/>
  <Override PartName="/ppt/drawings/drawing3.xml" ContentType="application/vnd.openxmlformats-officedocument.drawingml.chartshape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38"/>
  </p:notesMasterIdLst>
  <p:handoutMasterIdLst>
    <p:handoutMasterId r:id="rId39"/>
  </p:handoutMasterIdLst>
  <p:sldIdLst>
    <p:sldId id="311" r:id="rId3"/>
    <p:sldId id="312" r:id="rId4"/>
    <p:sldId id="302" r:id="rId5"/>
    <p:sldId id="282" r:id="rId6"/>
    <p:sldId id="305" r:id="rId7"/>
    <p:sldId id="293" r:id="rId8"/>
    <p:sldId id="303" r:id="rId9"/>
    <p:sldId id="314" r:id="rId10"/>
    <p:sldId id="259" r:id="rId11"/>
    <p:sldId id="260" r:id="rId12"/>
    <p:sldId id="264" r:id="rId13"/>
    <p:sldId id="287" r:id="rId14"/>
    <p:sldId id="288" r:id="rId15"/>
    <p:sldId id="289" r:id="rId16"/>
    <p:sldId id="294" r:id="rId17"/>
    <p:sldId id="290" r:id="rId18"/>
    <p:sldId id="295" r:id="rId19"/>
    <p:sldId id="296" r:id="rId20"/>
    <p:sldId id="297" r:id="rId21"/>
    <p:sldId id="298" r:id="rId22"/>
    <p:sldId id="304" r:id="rId23"/>
    <p:sldId id="299" r:id="rId24"/>
    <p:sldId id="301" r:id="rId25"/>
    <p:sldId id="300" r:id="rId26"/>
    <p:sldId id="272" r:id="rId27"/>
    <p:sldId id="269" r:id="rId28"/>
    <p:sldId id="268" r:id="rId29"/>
    <p:sldId id="271" r:id="rId30"/>
    <p:sldId id="275" r:id="rId31"/>
    <p:sldId id="306" r:id="rId32"/>
    <p:sldId id="307" r:id="rId33"/>
    <p:sldId id="276" r:id="rId34"/>
    <p:sldId id="278" r:id="rId35"/>
    <p:sldId id="263" r:id="rId36"/>
    <p:sldId id="313" r:id="rId3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55" autoAdjust="0"/>
    <p:restoredTop sz="80672" autoAdjust="0"/>
  </p:normalViewPr>
  <p:slideViewPr>
    <p:cSldViewPr>
      <p:cViewPr>
        <p:scale>
          <a:sx n="60" d="100"/>
          <a:sy n="60" d="100"/>
        </p:scale>
        <p:origin x="-3084" y="-81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2.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095108670797595"/>
          <c:y val="6.0728864990955908E-2"/>
          <c:w val="0.84294007433981721"/>
          <c:h val="0.82186397287760327"/>
        </c:manualLayout>
      </c:layout>
      <c:barChart>
        <c:barDir val="col"/>
        <c:grouping val="stacked"/>
        <c:varyColors val="1"/>
        <c:ser>
          <c:idx val="0"/>
          <c:order val="0"/>
          <c:spPr>
            <a:solidFill>
              <a:srgbClr val="9999FF"/>
            </a:solidFill>
            <a:ln w="12700">
              <a:solidFill>
                <a:srgbClr val="000000"/>
              </a:solidFill>
              <a:prstDash val="solid"/>
            </a:ln>
          </c:spPr>
          <c:invertIfNegative val="0"/>
          <c:dPt>
            <c:idx val="0"/>
            <c:invertIfNegative val="0"/>
            <c:bubble3D val="0"/>
          </c:dPt>
          <c:dPt>
            <c:idx val="1"/>
            <c:invertIfNegative val="0"/>
            <c:bubble3D val="0"/>
            <c:spPr>
              <a:solidFill>
                <a:srgbClr val="993366"/>
              </a:solidFill>
              <a:ln w="12700">
                <a:solidFill>
                  <a:srgbClr val="000000"/>
                </a:solidFill>
                <a:prstDash val="solid"/>
              </a:ln>
            </c:spPr>
          </c:dPt>
          <c:dPt>
            <c:idx val="2"/>
            <c:invertIfNegative val="0"/>
            <c:bubble3D val="0"/>
            <c:spPr>
              <a:solidFill>
                <a:srgbClr val="FFFFCC"/>
              </a:solidFill>
              <a:ln w="12700">
                <a:solidFill>
                  <a:srgbClr val="000000"/>
                </a:solidFill>
                <a:prstDash val="solid"/>
              </a:ln>
            </c:spPr>
          </c:dPt>
          <c:dPt>
            <c:idx val="3"/>
            <c:invertIfNegative val="0"/>
            <c:bubble3D val="0"/>
            <c:spPr>
              <a:solidFill>
                <a:srgbClr val="CCFFFF"/>
              </a:solidFill>
              <a:ln w="12700">
                <a:solidFill>
                  <a:srgbClr val="000000"/>
                </a:solidFill>
                <a:prstDash val="solid"/>
              </a:ln>
            </c:spPr>
          </c:dPt>
          <c:dPt>
            <c:idx val="4"/>
            <c:invertIfNegative val="0"/>
            <c:bubble3D val="0"/>
            <c:spPr>
              <a:solidFill>
                <a:srgbClr val="660066"/>
              </a:solidFill>
              <a:ln w="12700">
                <a:solidFill>
                  <a:srgbClr val="000000"/>
                </a:solidFill>
                <a:prstDash val="solid"/>
              </a:ln>
            </c:spPr>
          </c:dPt>
          <c:dPt>
            <c:idx val="5"/>
            <c:invertIfNegative val="0"/>
            <c:bubble3D val="0"/>
            <c:spPr>
              <a:solidFill>
                <a:srgbClr val="FF8080"/>
              </a:solidFill>
              <a:ln w="12700">
                <a:solidFill>
                  <a:srgbClr val="000000"/>
                </a:solidFill>
                <a:prstDash val="solid"/>
              </a:ln>
            </c:spPr>
          </c:dPt>
          <c:dPt>
            <c:idx val="6"/>
            <c:invertIfNegative val="0"/>
            <c:bubble3D val="0"/>
            <c:spPr>
              <a:solidFill>
                <a:srgbClr val="0066CC"/>
              </a:solidFill>
              <a:ln w="12700">
                <a:solidFill>
                  <a:srgbClr val="000000"/>
                </a:solidFill>
                <a:prstDash val="solid"/>
              </a:ln>
            </c:spPr>
          </c:dPt>
          <c:dPt>
            <c:idx val="7"/>
            <c:invertIfNegative val="0"/>
            <c:bubble3D val="0"/>
            <c:spPr>
              <a:solidFill>
                <a:srgbClr val="CCCCFF"/>
              </a:solidFill>
              <a:ln w="12700">
                <a:solidFill>
                  <a:srgbClr val="000000"/>
                </a:solidFill>
                <a:prstDash val="solid"/>
              </a:ln>
            </c:spPr>
          </c:dPt>
          <c:dPt>
            <c:idx val="8"/>
            <c:invertIfNegative val="0"/>
            <c:bubble3D val="0"/>
            <c:spPr>
              <a:solidFill>
                <a:srgbClr val="000080"/>
              </a:solidFill>
              <a:ln w="12700">
                <a:solidFill>
                  <a:srgbClr val="000000"/>
                </a:solidFill>
                <a:prstDash val="solid"/>
              </a:ln>
            </c:spPr>
          </c:dPt>
          <c:dPt>
            <c:idx val="9"/>
            <c:invertIfNegative val="0"/>
            <c:bubble3D val="0"/>
            <c:spPr>
              <a:solidFill>
                <a:srgbClr val="FF00FF"/>
              </a:solidFill>
              <a:ln w="12700">
                <a:solidFill>
                  <a:srgbClr val="000000"/>
                </a:solidFill>
                <a:prstDash val="solid"/>
              </a:ln>
            </c:spPr>
          </c:dPt>
          <c:dPt>
            <c:idx val="10"/>
            <c:invertIfNegative val="0"/>
            <c:bubble3D val="0"/>
            <c:spPr>
              <a:solidFill>
                <a:srgbClr val="FFFF00"/>
              </a:solidFill>
              <a:ln w="12700">
                <a:solidFill>
                  <a:srgbClr val="000000"/>
                </a:solidFill>
                <a:prstDash val="solid"/>
              </a:ln>
            </c:spPr>
          </c:dPt>
          <c:dPt>
            <c:idx val="11"/>
            <c:invertIfNegative val="0"/>
            <c:bubble3D val="0"/>
            <c:spPr>
              <a:solidFill>
                <a:srgbClr val="00FFFF"/>
              </a:solidFill>
              <a:ln w="12700">
                <a:solidFill>
                  <a:srgbClr val="000000"/>
                </a:solidFill>
                <a:prstDash val="solid"/>
              </a:ln>
            </c:spPr>
          </c:dPt>
          <c:dPt>
            <c:idx val="12"/>
            <c:invertIfNegative val="0"/>
            <c:bubble3D val="0"/>
            <c:spPr>
              <a:solidFill>
                <a:srgbClr val="800080"/>
              </a:solidFill>
              <a:ln w="12700">
                <a:solidFill>
                  <a:srgbClr val="000000"/>
                </a:solidFill>
                <a:prstDash val="solid"/>
              </a:ln>
            </c:spPr>
          </c:dPt>
          <c:dPt>
            <c:idx val="13"/>
            <c:invertIfNegative val="0"/>
            <c:bubble3D val="0"/>
            <c:spPr>
              <a:solidFill>
                <a:srgbClr val="800000"/>
              </a:solidFill>
              <a:ln w="12700">
                <a:solidFill>
                  <a:srgbClr val="000000"/>
                </a:solidFill>
                <a:prstDash val="solid"/>
              </a:ln>
            </c:spPr>
          </c:dPt>
          <c:dPt>
            <c:idx val="14"/>
            <c:invertIfNegative val="0"/>
            <c:bubble3D val="0"/>
            <c:spPr>
              <a:solidFill>
                <a:srgbClr val="008080"/>
              </a:solidFill>
              <a:ln w="12700">
                <a:solidFill>
                  <a:srgbClr val="000000"/>
                </a:solidFill>
                <a:prstDash val="solid"/>
              </a:ln>
            </c:spPr>
          </c:dPt>
          <c:dPt>
            <c:idx val="15"/>
            <c:invertIfNegative val="0"/>
            <c:bubble3D val="0"/>
            <c:spPr>
              <a:solidFill>
                <a:srgbClr val="0000FF"/>
              </a:solidFill>
              <a:ln w="12700">
                <a:solidFill>
                  <a:srgbClr val="000000"/>
                </a:solidFill>
                <a:prstDash val="solid"/>
              </a:ln>
            </c:spPr>
          </c:dPt>
          <c:dPt>
            <c:idx val="16"/>
            <c:invertIfNegative val="0"/>
            <c:bubble3D val="0"/>
            <c:spPr>
              <a:solidFill>
                <a:srgbClr val="00CCFF"/>
              </a:solidFill>
              <a:ln w="12700">
                <a:solidFill>
                  <a:srgbClr val="000000"/>
                </a:solidFill>
                <a:prstDash val="solid"/>
              </a:ln>
            </c:spPr>
          </c:dPt>
          <c:dPt>
            <c:idx val="17"/>
            <c:invertIfNegative val="0"/>
            <c:bubble3D val="0"/>
            <c:spPr>
              <a:solidFill>
                <a:srgbClr val="CCFFFF"/>
              </a:solidFill>
              <a:ln w="12700">
                <a:solidFill>
                  <a:srgbClr val="000000"/>
                </a:solidFill>
                <a:prstDash val="solid"/>
              </a:ln>
            </c:spPr>
          </c:dPt>
          <c:dPt>
            <c:idx val="18"/>
            <c:invertIfNegative val="0"/>
            <c:bubble3D val="0"/>
            <c:spPr>
              <a:solidFill>
                <a:srgbClr val="CCFFCC"/>
              </a:solidFill>
              <a:ln w="12700">
                <a:solidFill>
                  <a:srgbClr val="000000"/>
                </a:solidFill>
                <a:prstDash val="solid"/>
              </a:ln>
            </c:spPr>
          </c:dPt>
          <c:dPt>
            <c:idx val="19"/>
            <c:invertIfNegative val="0"/>
            <c:bubble3D val="0"/>
            <c:spPr>
              <a:solidFill>
                <a:srgbClr val="FFFF99"/>
              </a:solidFill>
              <a:ln w="12700">
                <a:solidFill>
                  <a:srgbClr val="000000"/>
                </a:solidFill>
                <a:prstDash val="solid"/>
              </a:ln>
            </c:spPr>
          </c:dPt>
          <c:dPt>
            <c:idx val="20"/>
            <c:invertIfNegative val="0"/>
            <c:bubble3D val="0"/>
            <c:spPr>
              <a:solidFill>
                <a:srgbClr val="99CCFF"/>
              </a:solidFill>
              <a:ln w="12700">
                <a:solidFill>
                  <a:srgbClr val="000000"/>
                </a:solidFill>
                <a:prstDash val="solid"/>
              </a:ln>
            </c:spPr>
          </c:dPt>
          <c:dPt>
            <c:idx val="21"/>
            <c:invertIfNegative val="0"/>
            <c:bubble3D val="0"/>
            <c:spPr>
              <a:solidFill>
                <a:srgbClr val="FF99CC"/>
              </a:solidFill>
              <a:ln w="12700">
                <a:solidFill>
                  <a:srgbClr val="000000"/>
                </a:solidFill>
                <a:prstDash val="solid"/>
              </a:ln>
            </c:spPr>
          </c:dPt>
          <c:dPt>
            <c:idx val="22"/>
            <c:invertIfNegative val="0"/>
            <c:bubble3D val="0"/>
            <c:spPr>
              <a:solidFill>
                <a:srgbClr val="CC99FF"/>
              </a:solidFill>
              <a:ln w="12700">
                <a:solidFill>
                  <a:srgbClr val="000000"/>
                </a:solidFill>
                <a:prstDash val="solid"/>
              </a:ln>
            </c:spPr>
          </c:dPt>
          <c:dPt>
            <c:idx val="23"/>
            <c:invertIfNegative val="0"/>
            <c:bubble3D val="0"/>
            <c:spPr>
              <a:solidFill>
                <a:srgbClr val="FFCC99"/>
              </a:solidFill>
              <a:ln w="12700">
                <a:solidFill>
                  <a:srgbClr val="000000"/>
                </a:solidFill>
                <a:prstDash val="solid"/>
              </a:ln>
            </c:spPr>
          </c:dPt>
          <c:dPt>
            <c:idx val="24"/>
            <c:invertIfNegative val="0"/>
            <c:bubble3D val="0"/>
            <c:spPr>
              <a:solidFill>
                <a:srgbClr val="3366FF"/>
              </a:solidFill>
              <a:ln w="12700">
                <a:solidFill>
                  <a:srgbClr val="000000"/>
                </a:solidFill>
                <a:prstDash val="solid"/>
              </a:ln>
            </c:spPr>
          </c:dPt>
          <c:dPt>
            <c:idx val="25"/>
            <c:invertIfNegative val="0"/>
            <c:bubble3D val="0"/>
            <c:spPr>
              <a:solidFill>
                <a:srgbClr val="33CCCC"/>
              </a:solidFill>
              <a:ln w="12700">
                <a:solidFill>
                  <a:srgbClr val="000000"/>
                </a:solidFill>
                <a:prstDash val="solid"/>
              </a:ln>
            </c:spPr>
          </c:dPt>
          <c:dPt>
            <c:idx val="26"/>
            <c:invertIfNegative val="0"/>
            <c:bubble3D val="0"/>
            <c:spPr>
              <a:solidFill>
                <a:srgbClr val="99CC00"/>
              </a:solidFill>
              <a:ln w="12700">
                <a:solidFill>
                  <a:srgbClr val="000000"/>
                </a:solidFill>
                <a:prstDash val="solid"/>
              </a:ln>
            </c:spPr>
          </c:dPt>
          <c:dPt>
            <c:idx val="27"/>
            <c:invertIfNegative val="0"/>
            <c:bubble3D val="0"/>
            <c:spPr>
              <a:solidFill>
                <a:srgbClr val="FFCC00"/>
              </a:solidFill>
              <a:ln w="12700">
                <a:solidFill>
                  <a:srgbClr val="000000"/>
                </a:solidFill>
                <a:prstDash val="solid"/>
              </a:ln>
            </c:spPr>
          </c:dPt>
          <c:dPt>
            <c:idx val="28"/>
            <c:invertIfNegative val="0"/>
            <c:bubble3D val="0"/>
            <c:spPr>
              <a:solidFill>
                <a:srgbClr val="FF9900"/>
              </a:solidFill>
              <a:ln w="12700">
                <a:solidFill>
                  <a:srgbClr val="000000"/>
                </a:solidFill>
                <a:prstDash val="solid"/>
              </a:ln>
            </c:spPr>
          </c:dPt>
          <c:dPt>
            <c:idx val="29"/>
            <c:invertIfNegative val="0"/>
            <c:bubble3D val="0"/>
            <c:spPr>
              <a:solidFill>
                <a:srgbClr val="FF6600"/>
              </a:solidFill>
              <a:ln w="12700">
                <a:solidFill>
                  <a:srgbClr val="000000"/>
                </a:solidFill>
                <a:prstDash val="solid"/>
              </a:ln>
            </c:spPr>
          </c:dPt>
          <c:dLbls>
            <c:dLbl>
              <c:idx val="0"/>
              <c:layout>
                <c:manualLayout>
                  <c:x val="-1.560964879210199E-3"/>
                  <c:y val="9.8617158622384737E-2"/>
                </c:manualLayout>
              </c:layout>
              <c:tx>
                <c:rich>
                  <a:bodyPr/>
                  <a:lstStyle/>
                  <a:p>
                    <a:r>
                      <a:rPr lang="en-US" sz="1200"/>
                      <a:t>1972</a:t>
                    </a:r>
                    <a:endParaRPr lang="en-US"/>
                  </a:p>
                </c:rich>
              </c:tx>
              <c:dLblPos val="ctr"/>
              <c:showLegendKey val="0"/>
              <c:showVal val="0"/>
              <c:showCatName val="0"/>
              <c:showSerName val="0"/>
              <c:showPercent val="0"/>
              <c:showBubbleSize val="0"/>
            </c:dLbl>
            <c:dLbl>
              <c:idx val="1"/>
              <c:delete val="1"/>
            </c:dLbl>
            <c:dLbl>
              <c:idx val="2"/>
              <c:layout>
                <c:manualLayout>
                  <c:x val="-1.2015341501037969E-4"/>
                  <c:y val="0.10683546331810344"/>
                </c:manualLayout>
              </c:layout>
              <c:tx>
                <c:rich>
                  <a:bodyPr/>
                  <a:lstStyle/>
                  <a:p>
                    <a:r>
                      <a:rPr lang="en-US" sz="1200"/>
                      <a:t>1974</a:t>
                    </a:r>
                    <a:endParaRPr lang="en-US"/>
                  </a:p>
                </c:rich>
              </c:tx>
              <c:dLblPos val="ctr"/>
              <c:showLegendKey val="0"/>
              <c:showVal val="0"/>
              <c:showCatName val="0"/>
              <c:showSerName val="0"/>
              <c:showPercent val="0"/>
              <c:showBubbleSize val="0"/>
            </c:dLbl>
            <c:dLbl>
              <c:idx val="3"/>
              <c:delete val="1"/>
            </c:dLbl>
            <c:dLbl>
              <c:idx val="4"/>
              <c:layout>
                <c:manualLayout>
                  <c:x val="-1.5610370808896931E-3"/>
                  <c:y val="0.12327292280570798"/>
                </c:manualLayout>
              </c:layout>
              <c:tx>
                <c:rich>
                  <a:bodyPr/>
                  <a:lstStyle/>
                  <a:p>
                    <a:r>
                      <a:rPr lang="en-US" sz="1200"/>
                      <a:t>1976</a:t>
                    </a:r>
                    <a:endParaRPr lang="en-US"/>
                  </a:p>
                </c:rich>
              </c:tx>
              <c:dLblPos val="ctr"/>
              <c:showLegendKey val="0"/>
              <c:showVal val="0"/>
              <c:showCatName val="0"/>
              <c:showSerName val="0"/>
              <c:showPercent val="0"/>
              <c:showBubbleSize val="0"/>
            </c:dLbl>
            <c:dLbl>
              <c:idx val="5"/>
              <c:delete val="1"/>
            </c:dLbl>
            <c:dLbl>
              <c:idx val="6"/>
              <c:layout>
                <c:manualLayout>
                  <c:x val="-1.5609975427692622E-3"/>
                  <c:y val="0.13971038229331251"/>
                </c:manualLayout>
              </c:layout>
              <c:tx>
                <c:rich>
                  <a:bodyPr/>
                  <a:lstStyle/>
                  <a:p>
                    <a:r>
                      <a:rPr lang="en-US" sz="1200"/>
                      <a:t>1978</a:t>
                    </a:r>
                    <a:endParaRPr lang="en-US"/>
                  </a:p>
                </c:rich>
              </c:tx>
              <c:dLblPos val="ctr"/>
              <c:showLegendKey val="0"/>
              <c:showVal val="0"/>
              <c:showCatName val="0"/>
              <c:showSerName val="0"/>
              <c:showPercent val="0"/>
              <c:showBubbleSize val="0"/>
            </c:dLbl>
            <c:dLbl>
              <c:idx val="7"/>
              <c:delete val="1"/>
            </c:dLbl>
            <c:dLbl>
              <c:idx val="8"/>
              <c:layout>
                <c:manualLayout>
                  <c:x val="1.3207371254302597E-3"/>
                  <c:y val="0.17015741861175571"/>
                </c:manualLayout>
              </c:layout>
              <c:tx>
                <c:rich>
                  <a:bodyPr/>
                  <a:lstStyle/>
                  <a:p>
                    <a:r>
                      <a:rPr lang="en-US" sz="1200"/>
                      <a:t>1980</a:t>
                    </a:r>
                    <a:endParaRPr lang="en-US"/>
                  </a:p>
                </c:rich>
              </c:tx>
              <c:dLblPos val="ctr"/>
              <c:showLegendKey val="0"/>
              <c:showVal val="0"/>
              <c:showCatName val="0"/>
              <c:showSerName val="0"/>
              <c:showPercent val="0"/>
              <c:showBubbleSize val="0"/>
            </c:dLbl>
            <c:dLbl>
              <c:idx val="9"/>
              <c:delete val="1"/>
            </c:dLbl>
            <c:dLbl>
              <c:idx val="10"/>
              <c:layout>
                <c:manualLayout>
                  <c:x val="-1.5610697444487427E-3"/>
                  <c:y val="0.24305061465455804"/>
                </c:manualLayout>
              </c:layout>
              <c:tx>
                <c:rich>
                  <a:bodyPr/>
                  <a:lstStyle/>
                  <a:p>
                    <a:r>
                      <a:rPr lang="en-US" sz="1200"/>
                      <a:t>1982</a:t>
                    </a:r>
                    <a:endParaRPr lang="en-US"/>
                  </a:p>
                </c:rich>
              </c:tx>
              <c:dLblPos val="ctr"/>
              <c:showLegendKey val="0"/>
              <c:showVal val="0"/>
              <c:showCatName val="0"/>
              <c:showSerName val="0"/>
              <c:showPercent val="0"/>
              <c:showBubbleSize val="0"/>
            </c:dLbl>
            <c:dLbl>
              <c:idx val="11"/>
              <c:delete val="1"/>
            </c:dLbl>
            <c:dLbl>
              <c:idx val="12"/>
              <c:layout>
                <c:manualLayout>
                  <c:x val="-1.5610302063283673E-3"/>
                  <c:y val="0.28566594351617586"/>
                </c:manualLayout>
              </c:layout>
              <c:tx>
                <c:rich>
                  <a:bodyPr/>
                  <a:lstStyle/>
                  <a:p>
                    <a:r>
                      <a:rPr lang="en-US" sz="1200"/>
                      <a:t>1984</a:t>
                    </a:r>
                    <a:endParaRPr lang="en-US"/>
                  </a:p>
                </c:rich>
              </c:tx>
              <c:dLblPos val="ctr"/>
              <c:showLegendKey val="0"/>
              <c:showVal val="0"/>
              <c:showCatName val="0"/>
              <c:showSerName val="0"/>
              <c:showPercent val="0"/>
              <c:showBubbleSize val="0"/>
            </c:dLbl>
            <c:dLbl>
              <c:idx val="13"/>
              <c:delete val="1"/>
            </c:dLbl>
            <c:dLbl>
              <c:idx val="14"/>
              <c:layout>
                <c:manualLayout>
                  <c:x val="-1.2006746420835856E-4"/>
                  <c:y val="0.33348554510606537"/>
                </c:manualLayout>
              </c:layout>
              <c:tx>
                <c:rich>
                  <a:bodyPr/>
                  <a:lstStyle/>
                  <a:p>
                    <a:r>
                      <a:rPr lang="en-US" sz="1200"/>
                      <a:t>1986</a:t>
                    </a:r>
                    <a:endParaRPr lang="en-US"/>
                  </a:p>
                </c:rich>
              </c:tx>
              <c:dLblPos val="ctr"/>
              <c:showLegendKey val="0"/>
              <c:showVal val="0"/>
              <c:showCatName val="0"/>
              <c:showSerName val="0"/>
              <c:showPercent val="0"/>
              <c:showBubbleSize val="0"/>
            </c:dLbl>
            <c:dLbl>
              <c:idx val="15"/>
              <c:delete val="1"/>
            </c:dLbl>
            <c:dLbl>
              <c:idx val="16"/>
              <c:layout>
                <c:manualLayout>
                  <c:x val="-1.2017920400815883E-4"/>
                  <c:y val="0.38147518193627211"/>
                </c:manualLayout>
              </c:layout>
              <c:tx>
                <c:rich>
                  <a:bodyPr/>
                  <a:lstStyle/>
                  <a:p>
                    <a:r>
                      <a:rPr lang="en-US" sz="1200"/>
                      <a:t>1988</a:t>
                    </a:r>
                    <a:endParaRPr lang="en-US"/>
                  </a:p>
                </c:rich>
              </c:tx>
              <c:dLblPos val="ctr"/>
              <c:showLegendKey val="0"/>
              <c:showVal val="0"/>
              <c:showCatName val="0"/>
              <c:showSerName val="0"/>
              <c:showPercent val="0"/>
              <c:showBubbleSize val="0"/>
            </c:dLbl>
            <c:dLbl>
              <c:idx val="17"/>
              <c:delete val="1"/>
            </c:dLbl>
            <c:dLbl>
              <c:idx val="18"/>
              <c:layout>
                <c:manualLayout>
                  <c:x val="-1.2013966588783896E-4"/>
                  <c:y val="0.41403470723003066"/>
                </c:manualLayout>
              </c:layout>
              <c:tx>
                <c:rich>
                  <a:bodyPr/>
                  <a:lstStyle/>
                  <a:p>
                    <a:r>
                      <a:rPr lang="en-US" sz="1200"/>
                      <a:t>1990</a:t>
                    </a:r>
                    <a:endParaRPr lang="en-US"/>
                  </a:p>
                </c:rich>
              </c:tx>
              <c:dLblPos val="ctr"/>
              <c:showLegendKey val="0"/>
              <c:showVal val="0"/>
              <c:showCatName val="0"/>
              <c:showSerName val="0"/>
              <c:showPercent val="0"/>
              <c:showBubbleSize val="0"/>
            </c:dLbl>
            <c:dLbl>
              <c:idx val="19"/>
              <c:delete val="1"/>
            </c:dLbl>
            <c:dLbl>
              <c:idx val="20"/>
              <c:layout>
                <c:manualLayout>
                  <c:x val="1.3208230762322807E-3"/>
                  <c:y val="0.42557304649958005"/>
                </c:manualLayout>
              </c:layout>
              <c:tx>
                <c:rich>
                  <a:bodyPr/>
                  <a:lstStyle/>
                  <a:p>
                    <a:r>
                      <a:rPr lang="en-US" sz="1200"/>
                      <a:t>1992</a:t>
                    </a:r>
                    <a:endParaRPr lang="en-US"/>
                  </a:p>
                </c:rich>
              </c:tx>
              <c:dLblPos val="ctr"/>
              <c:showLegendKey val="0"/>
              <c:showVal val="0"/>
              <c:showCatName val="0"/>
              <c:showSerName val="0"/>
              <c:showPercent val="0"/>
              <c:showBubbleSize val="0"/>
            </c:dLbl>
            <c:dLbl>
              <c:idx val="21"/>
              <c:delete val="1"/>
            </c:dLbl>
            <c:dLbl>
              <c:idx val="22"/>
              <c:layout>
                <c:manualLayout>
                  <c:x val="-1.2006058964708822E-4"/>
                  <c:y val="0.43446549346272323"/>
                </c:manualLayout>
              </c:layout>
              <c:tx>
                <c:rich>
                  <a:bodyPr/>
                  <a:lstStyle/>
                  <a:p>
                    <a:r>
                      <a:rPr lang="en-US" sz="1200"/>
                      <a:t>1994</a:t>
                    </a:r>
                    <a:endParaRPr lang="en-US"/>
                  </a:p>
                </c:rich>
              </c:tx>
              <c:dLblPos val="ctr"/>
              <c:showLegendKey val="0"/>
              <c:showVal val="0"/>
              <c:showCatName val="0"/>
              <c:showSerName val="0"/>
              <c:showPercent val="0"/>
              <c:showBubbleSize val="0"/>
            </c:dLbl>
            <c:dLbl>
              <c:idx val="23"/>
              <c:delete val="1"/>
            </c:dLbl>
            <c:dLbl>
              <c:idx val="24"/>
              <c:layout>
                <c:manualLayout>
                  <c:x val="-1.2017232944688849E-4"/>
                  <c:y val="0.43713309523517374"/>
                </c:manualLayout>
              </c:layout>
              <c:tx>
                <c:rich>
                  <a:bodyPr/>
                  <a:lstStyle/>
                  <a:p>
                    <a:r>
                      <a:rPr lang="en-US" sz="1200"/>
                      <a:t>1996</a:t>
                    </a:r>
                    <a:endParaRPr lang="en-US"/>
                  </a:p>
                </c:rich>
              </c:tx>
              <c:dLblPos val="ctr"/>
              <c:showLegendKey val="0"/>
              <c:showVal val="0"/>
              <c:showCatName val="0"/>
              <c:showSerName val="0"/>
              <c:showPercent val="0"/>
              <c:showBubbleSize val="0"/>
            </c:dLbl>
            <c:dLbl>
              <c:idx val="25"/>
              <c:delete val="1"/>
            </c:dLbl>
            <c:dLbl>
              <c:idx val="26"/>
              <c:layout>
                <c:manualLayout>
                  <c:x val="1.3207904126731201E-3"/>
                  <c:y val="0.43500954700624012"/>
                </c:manualLayout>
              </c:layout>
              <c:tx>
                <c:rich>
                  <a:bodyPr/>
                  <a:lstStyle/>
                  <a:p>
                    <a:r>
                      <a:rPr lang="en-US" sz="1200"/>
                      <a:t>1998</a:t>
                    </a:r>
                    <a:endParaRPr lang="en-US"/>
                  </a:p>
                </c:rich>
              </c:tx>
              <c:dLblPos val="ctr"/>
              <c:showLegendKey val="0"/>
              <c:showVal val="0"/>
              <c:showCatName val="0"/>
              <c:showSerName val="0"/>
              <c:showPercent val="0"/>
              <c:showBubbleSize val="0"/>
            </c:dLbl>
            <c:dLbl>
              <c:idx val="27"/>
              <c:delete val="1"/>
            </c:dLbl>
            <c:dLbl>
              <c:idx val="28"/>
              <c:layout>
                <c:manualLayout>
                  <c:x val="1.320829950793551E-3"/>
                  <c:y val="0.44369159516801898"/>
                </c:manualLayout>
              </c:layout>
              <c:tx>
                <c:rich>
                  <a:bodyPr/>
                  <a:lstStyle/>
                  <a:p>
                    <a:r>
                      <a:rPr lang="en-US" sz="1200"/>
                      <a:t>2000</a:t>
                    </a:r>
                    <a:endParaRPr lang="en-US"/>
                  </a:p>
                </c:rich>
              </c:tx>
              <c:dLblPos val="ctr"/>
              <c:showLegendKey val="0"/>
              <c:showVal val="0"/>
              <c:showCatName val="0"/>
              <c:showSerName val="0"/>
              <c:showPercent val="0"/>
              <c:showBubbleSize val="0"/>
            </c:dLbl>
            <c:dLbl>
              <c:idx val="29"/>
              <c:delete val="1"/>
            </c:dLbl>
            <c:spPr>
              <a:noFill/>
              <a:ln w="25400">
                <a:noFill/>
              </a:ln>
            </c:spPr>
            <c:txPr>
              <a:bodyPr/>
              <a:lstStyle/>
              <a:p>
                <a:pPr>
                  <a:defRPr sz="1200" b="0" i="0" u="none" strike="noStrike" baseline="0">
                    <a:solidFill>
                      <a:srgbClr val="000000"/>
                    </a:solidFill>
                    <a:latin typeface="Times New Roman"/>
                    <a:ea typeface="Times New Roman"/>
                    <a:cs typeface="Times New Roman"/>
                  </a:defRPr>
                </a:pPr>
                <a:endParaRPr lang="en-US"/>
              </a:p>
            </c:txPr>
            <c:dLblPos val="ctr"/>
            <c:showLegendKey val="0"/>
            <c:showVal val="0"/>
            <c:showCatName val="1"/>
            <c:showSerName val="0"/>
            <c:showPercent val="0"/>
            <c:showBubbleSize val="0"/>
            <c:showLeaderLines val="0"/>
          </c:dLbls>
          <c:val>
            <c:numRef>
              <c:f>'Pct Vill Elec'!$C$13:$C$42</c:f>
              <c:numCache>
                <c:formatCode>0%</c:formatCode>
                <c:ptCount val="30"/>
                <c:pt idx="0">
                  <c:v>0.15</c:v>
                </c:pt>
                <c:pt idx="1">
                  <c:v>0.16</c:v>
                </c:pt>
                <c:pt idx="2">
                  <c:v>0.17</c:v>
                </c:pt>
                <c:pt idx="3">
                  <c:v>0.18</c:v>
                </c:pt>
                <c:pt idx="4">
                  <c:v>0.21</c:v>
                </c:pt>
                <c:pt idx="5">
                  <c:v>0.23</c:v>
                </c:pt>
                <c:pt idx="6">
                  <c:v>0.25</c:v>
                </c:pt>
                <c:pt idx="7">
                  <c:v>0.3</c:v>
                </c:pt>
                <c:pt idx="8">
                  <c:v>0.33394506159582982</c:v>
                </c:pt>
                <c:pt idx="9">
                  <c:v>0.43028627761776816</c:v>
                </c:pt>
                <c:pt idx="10">
                  <c:v>0.51133014354066986</c:v>
                </c:pt>
                <c:pt idx="11">
                  <c:v>0.56498201570872786</c:v>
                </c:pt>
                <c:pt idx="12">
                  <c:v>0.60518179681426165</c:v>
                </c:pt>
                <c:pt idx="13">
                  <c:v>0.65720222847213516</c:v>
                </c:pt>
                <c:pt idx="14">
                  <c:v>0.73140291330787721</c:v>
                </c:pt>
                <c:pt idx="15">
                  <c:v>0.80488229861825022</c:v>
                </c:pt>
                <c:pt idx="16">
                  <c:v>0.83833330477838508</c:v>
                </c:pt>
                <c:pt idx="17">
                  <c:v>0.88672099550265449</c:v>
                </c:pt>
                <c:pt idx="18">
                  <c:v>0.92741855135996809</c:v>
                </c:pt>
                <c:pt idx="19">
                  <c:v>0.95309206764153254</c:v>
                </c:pt>
                <c:pt idx="20">
                  <c:v>0.97520156756930387</c:v>
                </c:pt>
                <c:pt idx="21">
                  <c:v>0.97614455545718981</c:v>
                </c:pt>
                <c:pt idx="22">
                  <c:v>0.97713682183185002</c:v>
                </c:pt>
                <c:pt idx="23">
                  <c:v>0.98091751089873869</c:v>
                </c:pt>
                <c:pt idx="24">
                  <c:v>0.98362865062713445</c:v>
                </c:pt>
                <c:pt idx="25">
                  <c:v>0.98670514118233599</c:v>
                </c:pt>
                <c:pt idx="26">
                  <c:v>0.98831271308827251</c:v>
                </c:pt>
                <c:pt idx="27">
                  <c:v>0.98949561339162584</c:v>
                </c:pt>
                <c:pt idx="28">
                  <c:v>0.98973602798739413</c:v>
                </c:pt>
                <c:pt idx="29">
                  <c:v>0.98975430362176786</c:v>
                </c:pt>
              </c:numCache>
            </c:numRef>
          </c:val>
        </c:ser>
        <c:dLbls>
          <c:showLegendKey val="0"/>
          <c:showVal val="0"/>
          <c:showCatName val="0"/>
          <c:showSerName val="0"/>
          <c:showPercent val="0"/>
          <c:showBubbleSize val="0"/>
        </c:dLbls>
        <c:gapWidth val="20"/>
        <c:axId val="25760896"/>
        <c:axId val="25762432"/>
      </c:barChart>
      <c:catAx>
        <c:axId val="25760896"/>
        <c:scaling>
          <c:orientation val="minMax"/>
        </c:scaling>
        <c:delete val="1"/>
        <c:axPos val="b"/>
        <c:majorTickMark val="out"/>
        <c:minorTickMark val="none"/>
        <c:tickLblPos val="nextTo"/>
        <c:crossAx val="25762432"/>
        <c:crosses val="autoZero"/>
        <c:auto val="0"/>
        <c:lblAlgn val="ctr"/>
        <c:lblOffset val="100"/>
        <c:noMultiLvlLbl val="0"/>
      </c:catAx>
      <c:valAx>
        <c:axId val="25762432"/>
        <c:scaling>
          <c:orientation val="minMax"/>
          <c:max val="1"/>
        </c:scaling>
        <c:delete val="0"/>
        <c:axPos val="l"/>
        <c:majorGridlines>
          <c:spPr>
            <a:ln w="3175">
              <a:solidFill>
                <a:srgbClr val="000000"/>
              </a:solidFill>
              <a:prstDash val="solid"/>
            </a:ln>
          </c:spPr>
        </c:majorGridlines>
        <c:title>
          <c:tx>
            <c:rich>
              <a:bodyPr/>
              <a:lstStyle/>
              <a:p>
                <a:pPr>
                  <a:defRPr sz="1400" b="1" i="0" u="none" strike="noStrike" baseline="0">
                    <a:solidFill>
                      <a:srgbClr val="000000"/>
                    </a:solidFill>
                    <a:latin typeface="Times New Roman"/>
                    <a:ea typeface="Times New Roman"/>
                    <a:cs typeface="Times New Roman"/>
                  </a:defRPr>
                </a:pPr>
                <a:r>
                  <a:rPr lang="en-US" sz="1400"/>
                  <a:t>Pertentage of villages with access to electricity</a:t>
                </a:r>
              </a:p>
            </c:rich>
          </c:tx>
          <c:layout>
            <c:manualLayout>
              <c:xMode val="edge"/>
              <c:yMode val="edge"/>
              <c:x val="1.1527385631997501E-2"/>
              <c:y val="6.8826046989750034E-2"/>
            </c:manualLayout>
          </c:layout>
          <c:overlay val="0"/>
          <c:spPr>
            <a:noFill/>
            <a:ln w="25400">
              <a:noFill/>
            </a:ln>
          </c:spPr>
        </c:title>
        <c:numFmt formatCode="0%" sourceLinked="1"/>
        <c:majorTickMark val="in"/>
        <c:minorTickMark val="in"/>
        <c:tickLblPos val="nextTo"/>
        <c:spPr>
          <a:ln w="3175">
            <a:solidFill>
              <a:srgbClr val="000000"/>
            </a:solidFill>
            <a:prstDash val="solid"/>
          </a:ln>
        </c:spPr>
        <c:txPr>
          <a:bodyPr rot="0" vert="horz"/>
          <a:lstStyle/>
          <a:p>
            <a:pPr>
              <a:defRPr sz="1200" b="0" i="0" u="none" strike="noStrike" baseline="0">
                <a:solidFill>
                  <a:srgbClr val="000000"/>
                </a:solidFill>
                <a:latin typeface="Times New Roman"/>
                <a:ea typeface="Times New Roman"/>
                <a:cs typeface="Times New Roman"/>
              </a:defRPr>
            </a:pPr>
            <a:endParaRPr lang="en-US"/>
          </a:p>
        </c:txPr>
        <c:crossAx val="25760896"/>
        <c:crosses val="autoZero"/>
        <c:crossBetween val="between"/>
        <c:majorUnit val="0.2"/>
      </c:valAx>
      <c:spPr>
        <a:solidFill>
          <a:srgbClr val="FFFFFF"/>
        </a:solidFill>
        <a:ln w="25400">
          <a:noFill/>
        </a:ln>
      </c:spPr>
    </c:plotArea>
    <c:plotVisOnly val="1"/>
    <c:dispBlanksAs val="gap"/>
    <c:showDLblsOverMax val="0"/>
  </c:chart>
  <c:spPr>
    <a:solidFill>
      <a:srgbClr val="FFFFFF"/>
    </a:solidFill>
    <a:ln w="9525">
      <a:noFill/>
    </a:ln>
  </c:spPr>
  <c:txPr>
    <a:bodyPr/>
    <a:lstStyle/>
    <a:p>
      <a:pPr>
        <a:defRPr sz="550" b="0" i="0" u="none" strike="noStrike" baseline="0">
          <a:solidFill>
            <a:srgbClr val="000000"/>
          </a:solidFill>
          <a:latin typeface="Times New Roman"/>
          <a:ea typeface="Times New Roman"/>
          <a:cs typeface="Times New Roman"/>
        </a:defRPr>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500816037724686"/>
          <c:y val="5.4945251492572018E-2"/>
          <c:w val="0.88853058780747352"/>
          <c:h val="0.78754860472686561"/>
        </c:manualLayout>
      </c:layout>
      <c:barChart>
        <c:barDir val="col"/>
        <c:grouping val="clustered"/>
        <c:varyColors val="0"/>
        <c:ser>
          <c:idx val="0"/>
          <c:order val="0"/>
          <c:spPr>
            <a:solidFill>
              <a:srgbClr val="9999FF"/>
            </a:solidFill>
            <a:ln w="12700">
              <a:solidFill>
                <a:srgbClr val="000000"/>
              </a:solidFill>
              <a:prstDash val="solid"/>
            </a:ln>
          </c:spPr>
          <c:invertIfNegative val="0"/>
          <c:dLbls>
            <c:dLbl>
              <c:idx val="0"/>
              <c:delete val="1"/>
            </c:dLbl>
            <c:dLbl>
              <c:idx val="1"/>
              <c:delete val="1"/>
            </c:dLbl>
            <c:dLbl>
              <c:idx val="2"/>
              <c:layout>
                <c:manualLayout>
                  <c:x val="1.0806694397449107E-2"/>
                  <c:y val="0.14665205310874602"/>
                </c:manualLayout>
              </c:layout>
              <c:tx>
                <c:rich>
                  <a:bodyPr/>
                  <a:lstStyle/>
                  <a:p>
                    <a:r>
                      <a:rPr lang="en-US" sz="1200" baseline="0"/>
                      <a:t>15</a:t>
                    </a:r>
                    <a:endParaRPr lang="en-US"/>
                  </a:p>
                </c:rich>
              </c:tx>
              <c:dLblPos val="outEnd"/>
              <c:showLegendKey val="0"/>
              <c:showVal val="0"/>
              <c:showCatName val="0"/>
              <c:showSerName val="0"/>
              <c:showPercent val="0"/>
              <c:showBubbleSize val="0"/>
            </c:dLbl>
            <c:dLbl>
              <c:idx val="3"/>
              <c:delete val="1"/>
            </c:dLbl>
            <c:dLbl>
              <c:idx val="4"/>
              <c:delete val="1"/>
            </c:dLbl>
            <c:dLbl>
              <c:idx val="5"/>
              <c:layout>
                <c:manualLayout>
                  <c:x val="0"/>
                  <c:y val="0"/>
                </c:manualLayout>
              </c:layout>
              <c:tx>
                <c:rich>
                  <a:bodyPr/>
                  <a:lstStyle/>
                  <a:p>
                    <a:r>
                      <a:rPr lang="en-US" sz="1200" baseline="0"/>
                      <a:t>1.80 Baht</a:t>
                    </a:r>
                    <a:endParaRPr lang="en-US"/>
                  </a:p>
                </c:rich>
              </c:tx>
              <c:showLegendKey val="0"/>
              <c:showVal val="1"/>
              <c:showCatName val="0"/>
              <c:showSerName val="0"/>
              <c:showPercent val="0"/>
              <c:showBubbleSize val="0"/>
            </c:dLbl>
            <c:dLbl>
              <c:idx val="6"/>
              <c:layout>
                <c:manualLayout>
                  <c:x val="8.7257832673985226E-3"/>
                  <c:y val="0.33943141722669284"/>
                </c:manualLayout>
              </c:layout>
              <c:tx>
                <c:rich>
                  <a:bodyPr/>
                  <a:lstStyle/>
                  <a:p>
                    <a:r>
                      <a:rPr lang="en-US" sz="1200" baseline="0"/>
                      <a:t>35</a:t>
                    </a:r>
                    <a:endParaRPr lang="en-US"/>
                  </a:p>
                </c:rich>
              </c:tx>
              <c:dLblPos val="outEnd"/>
              <c:showLegendKey val="0"/>
              <c:showVal val="0"/>
              <c:showCatName val="0"/>
              <c:showSerName val="0"/>
              <c:showPercent val="0"/>
              <c:showBubbleSize val="0"/>
            </c:dLbl>
            <c:dLbl>
              <c:idx val="7"/>
              <c:delete val="1"/>
            </c:dLbl>
            <c:dLbl>
              <c:idx val="8"/>
              <c:delete val="1"/>
            </c:dLbl>
            <c:dLbl>
              <c:idx val="9"/>
              <c:delete val="1"/>
            </c:dLbl>
            <c:dLbl>
              <c:idx val="10"/>
              <c:delete val="1"/>
            </c:dLbl>
            <c:dLbl>
              <c:idx val="11"/>
              <c:delete val="1"/>
            </c:dLbl>
            <c:dLbl>
              <c:idx val="12"/>
              <c:delete val="1"/>
            </c:dLbl>
            <c:dLbl>
              <c:idx val="13"/>
              <c:layout>
                <c:manualLayout>
                  <c:x val="7.2378190206030387E-3"/>
                  <c:y val="0.50399200099987507"/>
                </c:manualLayout>
              </c:layout>
              <c:tx>
                <c:rich>
                  <a:bodyPr/>
                  <a:lstStyle/>
                  <a:p>
                    <a:r>
                      <a:rPr lang="en-US" sz="1200" baseline="0"/>
                      <a:t>70</a:t>
                    </a:r>
                    <a:endParaRPr lang="en-US"/>
                  </a:p>
                </c:rich>
              </c:tx>
              <c:dLblPos val="outEnd"/>
              <c:showLegendKey val="0"/>
              <c:showVal val="0"/>
              <c:showCatName val="0"/>
              <c:showSerName val="0"/>
              <c:showPercent val="0"/>
              <c:showBubbleSize val="0"/>
            </c:dLbl>
            <c:dLbl>
              <c:idx val="14"/>
              <c:delete val="1"/>
            </c:dLbl>
            <c:dLbl>
              <c:idx val="15"/>
              <c:delete val="1"/>
            </c:dLbl>
            <c:dLbl>
              <c:idx val="16"/>
              <c:delete val="1"/>
            </c:dLbl>
            <c:dLbl>
              <c:idx val="17"/>
              <c:delete val="1"/>
            </c:dLbl>
            <c:dLbl>
              <c:idx val="18"/>
              <c:delete val="1"/>
            </c:dLbl>
            <c:dLbl>
              <c:idx val="19"/>
              <c:layout>
                <c:manualLayout>
                  <c:x val="9.5015667468060835E-3"/>
                  <c:y val="0.49910799611587015"/>
                </c:manualLayout>
              </c:layout>
              <c:tx>
                <c:rich>
                  <a:bodyPr/>
                  <a:lstStyle/>
                  <a:p>
                    <a:r>
                      <a:rPr lang="en-US" sz="1200" baseline="0"/>
                      <a:t>100</a:t>
                    </a:r>
                    <a:endParaRPr lang="en-US"/>
                  </a:p>
                </c:rich>
              </c:tx>
              <c:dLblPos val="outEnd"/>
              <c:showLegendKey val="0"/>
              <c:showVal val="0"/>
              <c:showCatName val="0"/>
              <c:showSerName val="0"/>
              <c:showPercent val="0"/>
              <c:showBubbleSize val="0"/>
            </c:dLbl>
            <c:dLbl>
              <c:idx val="20"/>
              <c:delete val="1"/>
            </c:dLbl>
            <c:dLbl>
              <c:idx val="21"/>
              <c:delete val="1"/>
            </c:dLbl>
            <c:dLbl>
              <c:idx val="22"/>
              <c:delete val="1"/>
            </c:dLbl>
            <c:dLbl>
              <c:idx val="23"/>
              <c:delete val="1"/>
            </c:dLbl>
            <c:dLbl>
              <c:idx val="24"/>
              <c:delete val="1"/>
            </c:dLbl>
            <c:dLbl>
              <c:idx val="25"/>
              <c:layout>
                <c:manualLayout>
                  <c:x val="-8.2089900313349364E-5"/>
                  <c:y val="0.54046897983905862"/>
                </c:manualLayout>
              </c:layout>
              <c:tx>
                <c:rich>
                  <a:bodyPr/>
                  <a:lstStyle/>
                  <a:p>
                    <a:r>
                      <a:rPr lang="en-US" sz="1200" baseline="0"/>
                      <a:t>130</a:t>
                    </a:r>
                    <a:endParaRPr lang="en-US"/>
                  </a:p>
                </c:rich>
              </c:tx>
              <c:dLblPos val="outEnd"/>
              <c:showLegendKey val="0"/>
              <c:showVal val="0"/>
              <c:showCatName val="0"/>
              <c:showSerName val="0"/>
              <c:showPercent val="0"/>
              <c:showBubbleSize val="0"/>
            </c:dLbl>
            <c:dLbl>
              <c:idx val="26"/>
              <c:delete val="1"/>
            </c:dLbl>
            <c:dLbl>
              <c:idx val="27"/>
              <c:delete val="1"/>
            </c:dLbl>
            <c:dLbl>
              <c:idx val="28"/>
              <c:delete val="1"/>
            </c:dLbl>
            <c:dLbl>
              <c:idx val="29"/>
              <c:layout>
                <c:manualLayout>
                  <c:x val="1.3453584860858467E-2"/>
                  <c:y val="0.54413198350206227"/>
                </c:manualLayout>
              </c:layout>
              <c:tx>
                <c:rich>
                  <a:bodyPr/>
                  <a:lstStyle/>
                  <a:p>
                    <a:r>
                      <a:rPr lang="en-US" sz="1200" baseline="0"/>
                      <a:t>150</a:t>
                    </a:r>
                    <a:endParaRPr lang="en-US"/>
                  </a:p>
                </c:rich>
              </c:tx>
              <c:dLblPos val="outEnd"/>
              <c:showLegendKey val="0"/>
              <c:showVal val="0"/>
              <c:showCatName val="0"/>
              <c:showSerName val="0"/>
              <c:showPercent val="0"/>
              <c:showBubbleSize val="0"/>
            </c:dLbl>
            <c:dLbl>
              <c:idx val="30"/>
              <c:delete val="1"/>
            </c:dLbl>
            <c:dLbl>
              <c:idx val="31"/>
              <c:delete val="1"/>
            </c:dLbl>
            <c:dLbl>
              <c:idx val="32"/>
              <c:delete val="1"/>
            </c:dLbl>
            <c:dLbl>
              <c:idx val="33"/>
              <c:delete val="1"/>
            </c:dLbl>
            <c:dLbl>
              <c:idx val="34"/>
              <c:layout>
                <c:manualLayout>
                  <c:x val="1.6977683928442709E-3"/>
                  <c:y val="0.76298347321969373"/>
                </c:manualLayout>
              </c:layout>
              <c:tx>
                <c:rich>
                  <a:bodyPr/>
                  <a:lstStyle/>
                  <a:p>
                    <a:r>
                      <a:rPr lang="en-US" sz="1200" baseline="0"/>
                      <a:t>200</a:t>
                    </a:r>
                    <a:endParaRPr lang="en-US"/>
                  </a:p>
                </c:rich>
              </c:tx>
              <c:dLblPos val="outEnd"/>
              <c:showLegendKey val="0"/>
              <c:showVal val="0"/>
              <c:showCatName val="0"/>
              <c:showSerName val="0"/>
              <c:showPercent val="0"/>
              <c:showBubbleSize val="0"/>
            </c:dLbl>
            <c:dLbl>
              <c:idx val="35"/>
              <c:delete val="1"/>
            </c:dLbl>
            <c:dLbl>
              <c:idx val="36"/>
              <c:delete val="1"/>
            </c:dLbl>
            <c:dLbl>
              <c:idx val="37"/>
              <c:delete val="1"/>
            </c:dLbl>
            <c:dLbl>
              <c:idx val="38"/>
              <c:delete val="1"/>
            </c:dLbl>
            <c:dLbl>
              <c:idx val="39"/>
              <c:layout>
                <c:manualLayout>
                  <c:x val="8.7895555866502155E-3"/>
                  <c:y val="0.7605414707776913"/>
                </c:manualLayout>
              </c:layout>
              <c:tx>
                <c:rich>
                  <a:bodyPr/>
                  <a:lstStyle/>
                  <a:p>
                    <a:r>
                      <a:rPr lang="en-US" sz="1200" baseline="0"/>
                      <a:t>250</a:t>
                    </a:r>
                    <a:endParaRPr lang="en-US"/>
                  </a:p>
                </c:rich>
              </c:tx>
              <c:dLblPos val="outEnd"/>
              <c:showLegendKey val="0"/>
              <c:showVal val="0"/>
              <c:showCatName val="0"/>
              <c:showSerName val="0"/>
              <c:showPercent val="0"/>
              <c:showBubbleSize val="0"/>
            </c:dLbl>
            <c:dLbl>
              <c:idx val="40"/>
              <c:delete val="1"/>
            </c:dLbl>
            <c:dLbl>
              <c:idx val="41"/>
              <c:delete val="1"/>
            </c:dLbl>
            <c:dLbl>
              <c:idx val="42"/>
              <c:delete val="1"/>
            </c:dLbl>
            <c:dLbl>
              <c:idx val="43"/>
              <c:delete val="1"/>
            </c:dLbl>
            <c:dLbl>
              <c:idx val="44"/>
              <c:layout>
                <c:manualLayout>
                  <c:x val="1.3417628127663363E-3"/>
                  <c:y val="0.7678674781036986"/>
                </c:manualLayout>
              </c:layout>
              <c:tx>
                <c:rich>
                  <a:bodyPr/>
                  <a:lstStyle/>
                  <a:p>
                    <a:r>
                      <a:rPr lang="en-US" sz="1200" baseline="0"/>
                      <a:t>300</a:t>
                    </a:r>
                    <a:endParaRPr lang="en-US"/>
                  </a:p>
                </c:rich>
              </c:tx>
              <c:dLblPos val="outEnd"/>
              <c:showLegendKey val="0"/>
              <c:showVal val="0"/>
              <c:showCatName val="0"/>
              <c:showSerName val="0"/>
              <c:showPercent val="0"/>
              <c:showBubbleSize val="0"/>
            </c:dLbl>
            <c:dLbl>
              <c:idx val="45"/>
              <c:delete val="1"/>
            </c:dLbl>
            <c:dLbl>
              <c:idx val="46"/>
              <c:delete val="1"/>
            </c:dLbl>
            <c:dLbl>
              <c:idx val="47"/>
              <c:delete val="1"/>
            </c:dLbl>
            <c:dLbl>
              <c:idx val="48"/>
              <c:delete val="1"/>
            </c:dLbl>
            <c:dLbl>
              <c:idx val="49"/>
              <c:layout>
                <c:manualLayout>
                  <c:x val="8.433719613804333E-3"/>
                  <c:y val="0.7678674781036986"/>
                </c:manualLayout>
              </c:layout>
              <c:tx>
                <c:rich>
                  <a:bodyPr/>
                  <a:lstStyle/>
                  <a:p>
                    <a:r>
                      <a:rPr lang="en-US" sz="1200" baseline="0"/>
                      <a:t>350</a:t>
                    </a:r>
                    <a:endParaRPr lang="en-US"/>
                  </a:p>
                </c:rich>
              </c:tx>
              <c:dLblPos val="outEnd"/>
              <c:showLegendKey val="0"/>
              <c:showVal val="0"/>
              <c:showCatName val="0"/>
              <c:showSerName val="0"/>
              <c:showPercent val="0"/>
              <c:showBubbleSize val="0"/>
            </c:dLbl>
            <c:dLbl>
              <c:idx val="50"/>
              <c:delete val="1"/>
            </c:dLbl>
            <c:dLbl>
              <c:idx val="51"/>
              <c:delete val="1"/>
            </c:dLbl>
            <c:dLbl>
              <c:idx val="52"/>
              <c:delete val="1"/>
            </c:dLbl>
            <c:dLbl>
              <c:idx val="53"/>
              <c:delete val="1"/>
            </c:dLbl>
            <c:dLbl>
              <c:idx val="54"/>
              <c:layout>
                <c:manualLayout>
                  <c:x val="1.7151700948528446E-2"/>
                  <c:y val="0.77275148298770346"/>
                </c:manualLayout>
              </c:layout>
              <c:tx>
                <c:rich>
                  <a:bodyPr/>
                  <a:lstStyle/>
                  <a:p>
                    <a:r>
                      <a:rPr lang="en-US" sz="1200" baseline="0"/>
                      <a:t>400+</a:t>
                    </a:r>
                    <a:endParaRPr lang="en-US"/>
                  </a:p>
                </c:rich>
              </c:tx>
              <c:dLblPos val="outEnd"/>
              <c:showLegendKey val="0"/>
              <c:showVal val="0"/>
              <c:showCatName val="0"/>
              <c:showSerName val="0"/>
              <c:showPercent val="0"/>
              <c:showBubbleSize val="0"/>
            </c:dLbl>
            <c:dLbl>
              <c:idx val="55"/>
              <c:delete val="1"/>
            </c:dLbl>
            <c:dLbl>
              <c:idx val="56"/>
              <c:delete val="1"/>
            </c:dLbl>
            <c:dLbl>
              <c:idx val="57"/>
              <c:delete val="1"/>
            </c:dLbl>
            <c:dLbl>
              <c:idx val="58"/>
              <c:delete val="1"/>
            </c:dLbl>
            <c:dLbl>
              <c:idx val="59"/>
              <c:delete val="1"/>
            </c:dLbl>
            <c:spPr>
              <a:noFill/>
              <a:ln w="25400">
                <a:noFill/>
              </a:ln>
            </c:spPr>
            <c:txPr>
              <a:bodyPr/>
              <a:lstStyle/>
              <a:p>
                <a:pPr>
                  <a:defRPr sz="1200" b="0" i="0" u="none" strike="noStrike" baseline="0">
                    <a:solidFill>
                      <a:srgbClr val="000000"/>
                    </a:solidFill>
                    <a:latin typeface="Times New Roman"/>
                    <a:ea typeface="Times New Roman"/>
                    <a:cs typeface="Times New Roman"/>
                  </a:defRPr>
                </a:pPr>
                <a:endParaRPr lang="en-US"/>
              </a:p>
            </c:txPr>
            <c:showLegendKey val="0"/>
            <c:showVal val="0"/>
            <c:showCatName val="1"/>
            <c:showSerName val="0"/>
            <c:showPercent val="0"/>
            <c:showBubbleSize val="0"/>
            <c:showLeaderLines val="0"/>
          </c:dLbls>
          <c:val>
            <c:numRef>
              <c:f>'rate 2002'!$B$12:$B$71</c:f>
              <c:numCache>
                <c:formatCode>0.0000</c:formatCode>
                <c:ptCount val="60"/>
                <c:pt idx="0">
                  <c:v>3.3939999999999997</c:v>
                </c:pt>
                <c:pt idx="1">
                  <c:v>3.3939999999999997</c:v>
                </c:pt>
                <c:pt idx="2">
                  <c:v>3.3939999999999997</c:v>
                </c:pt>
                <c:pt idx="3">
                  <c:v>3.8612500000000001</c:v>
                </c:pt>
                <c:pt idx="4">
                  <c:v>3.8612500000000001</c:v>
                </c:pt>
                <c:pt idx="5">
                  <c:v>4.492</c:v>
                </c:pt>
                <c:pt idx="6">
                  <c:v>4.492</c:v>
                </c:pt>
                <c:pt idx="7">
                  <c:v>5.4500000000000011</c:v>
                </c:pt>
                <c:pt idx="8">
                  <c:v>5.4500000000000011</c:v>
                </c:pt>
                <c:pt idx="9">
                  <c:v>5.4500000000000011</c:v>
                </c:pt>
                <c:pt idx="10">
                  <c:v>5.4500000000000011</c:v>
                </c:pt>
                <c:pt idx="11">
                  <c:v>5.4500000000000011</c:v>
                </c:pt>
                <c:pt idx="12">
                  <c:v>5.4500000000000011</c:v>
                </c:pt>
                <c:pt idx="13">
                  <c:v>5.4500000000000011</c:v>
                </c:pt>
                <c:pt idx="14">
                  <c:v>5.4500000000000011</c:v>
                </c:pt>
                <c:pt idx="15">
                  <c:v>5.4500000000000011</c:v>
                </c:pt>
                <c:pt idx="16">
                  <c:v>5.4500000000000011</c:v>
                </c:pt>
                <c:pt idx="17">
                  <c:v>5.4500000000000011</c:v>
                </c:pt>
                <c:pt idx="18">
                  <c:v>5.4500000000000011</c:v>
                </c:pt>
                <c:pt idx="19">
                  <c:v>5.4500000000000011</c:v>
                </c:pt>
                <c:pt idx="20">
                  <c:v>5.6835000000000004</c:v>
                </c:pt>
                <c:pt idx="21">
                  <c:v>5.6835000000000004</c:v>
                </c:pt>
                <c:pt idx="22">
                  <c:v>5.6835000000000004</c:v>
                </c:pt>
                <c:pt idx="23">
                  <c:v>5.6835000000000004</c:v>
                </c:pt>
                <c:pt idx="24">
                  <c:v>5.6835000000000004</c:v>
                </c:pt>
                <c:pt idx="25">
                  <c:v>5.6835000000000004</c:v>
                </c:pt>
                <c:pt idx="26">
                  <c:v>5.6835000000000004</c:v>
                </c:pt>
                <c:pt idx="27">
                  <c:v>5.6835000000000004</c:v>
                </c:pt>
                <c:pt idx="28">
                  <c:v>5.6835000000000004</c:v>
                </c:pt>
                <c:pt idx="29">
                  <c:v>5.6835000000000004</c:v>
                </c:pt>
                <c:pt idx="30" formatCode="General">
                  <c:v>6.9452499999999997</c:v>
                </c:pt>
                <c:pt idx="31" formatCode="General">
                  <c:v>6.9452499999999997</c:v>
                </c:pt>
                <c:pt idx="32" formatCode="General">
                  <c:v>6.9452499999999997</c:v>
                </c:pt>
                <c:pt idx="33" formatCode="General">
                  <c:v>6.9452499999999997</c:v>
                </c:pt>
                <c:pt idx="34" formatCode="General">
                  <c:v>6.9452499999999997</c:v>
                </c:pt>
                <c:pt idx="35" formatCode="General">
                  <c:v>6.9452499999999997</c:v>
                </c:pt>
                <c:pt idx="36" formatCode="General">
                  <c:v>6.9452499999999997</c:v>
                </c:pt>
                <c:pt idx="37" formatCode="General">
                  <c:v>6.9452499999999997</c:v>
                </c:pt>
                <c:pt idx="38" formatCode="General">
                  <c:v>6.9452499999999997</c:v>
                </c:pt>
                <c:pt idx="39" formatCode="General">
                  <c:v>6.9452499999999997</c:v>
                </c:pt>
                <c:pt idx="40" formatCode="General">
                  <c:v>6.9452499999999997</c:v>
                </c:pt>
                <c:pt idx="41" formatCode="General">
                  <c:v>6.9452499999999997</c:v>
                </c:pt>
                <c:pt idx="42" formatCode="General">
                  <c:v>6.9452499999999997</c:v>
                </c:pt>
                <c:pt idx="43" formatCode="General">
                  <c:v>6.9452499999999997</c:v>
                </c:pt>
                <c:pt idx="44" formatCode="General">
                  <c:v>6.9452499999999997</c:v>
                </c:pt>
                <c:pt idx="45" formatCode="General">
                  <c:v>6.9452499999999997</c:v>
                </c:pt>
                <c:pt idx="46" formatCode="General">
                  <c:v>6.9452499999999997</c:v>
                </c:pt>
                <c:pt idx="47" formatCode="General">
                  <c:v>6.9452499999999997</c:v>
                </c:pt>
                <c:pt idx="48" formatCode="General">
                  <c:v>6.9452499999999997</c:v>
                </c:pt>
                <c:pt idx="49" formatCode="General">
                  <c:v>6.9452499999999997</c:v>
                </c:pt>
                <c:pt idx="50" formatCode="General">
                  <c:v>6.9452499999999997</c:v>
                </c:pt>
                <c:pt idx="51" formatCode="General">
                  <c:v>6.9452499999999997</c:v>
                </c:pt>
                <c:pt idx="52" formatCode="General">
                  <c:v>6.9452499999999997</c:v>
                </c:pt>
                <c:pt idx="53" formatCode="General">
                  <c:v>6.9452499999999997</c:v>
                </c:pt>
                <c:pt idx="54" formatCode="General">
                  <c:v>6.9452499999999997</c:v>
                </c:pt>
                <c:pt idx="55" formatCode="0.00000">
                  <c:v>7.4450000000000003</c:v>
                </c:pt>
                <c:pt idx="56" formatCode="0.00000">
                  <c:v>7.4450000000000003</c:v>
                </c:pt>
                <c:pt idx="57" formatCode="0.00000">
                  <c:v>7.4450000000000003</c:v>
                </c:pt>
                <c:pt idx="58" formatCode="0.00000">
                  <c:v>7.4450000000000003</c:v>
                </c:pt>
                <c:pt idx="59" formatCode="0.00000">
                  <c:v>7.4450000000000003</c:v>
                </c:pt>
              </c:numCache>
            </c:numRef>
          </c:val>
        </c:ser>
        <c:dLbls>
          <c:showLegendKey val="0"/>
          <c:showVal val="0"/>
          <c:showCatName val="0"/>
          <c:showSerName val="0"/>
          <c:showPercent val="0"/>
          <c:showBubbleSize val="0"/>
        </c:dLbls>
        <c:gapWidth val="0"/>
        <c:axId val="28414336"/>
        <c:axId val="28416256"/>
      </c:barChart>
      <c:dateAx>
        <c:axId val="28414336"/>
        <c:scaling>
          <c:orientation val="minMax"/>
        </c:scaling>
        <c:delete val="1"/>
        <c:axPos val="b"/>
        <c:title>
          <c:tx>
            <c:rich>
              <a:bodyPr/>
              <a:lstStyle/>
              <a:p>
                <a:pPr>
                  <a:defRPr sz="1400" b="0" i="0" u="none" strike="noStrike" baseline="0">
                    <a:solidFill>
                      <a:srgbClr val="000000"/>
                    </a:solidFill>
                    <a:latin typeface="Times New Roman"/>
                    <a:ea typeface="Times New Roman"/>
                    <a:cs typeface="Times New Roman"/>
                  </a:defRPr>
                </a:pPr>
                <a:r>
                  <a:rPr lang="en-US" sz="1400" baseline="0"/>
                  <a:t>Monthly kWh blocks</a:t>
                </a:r>
              </a:p>
            </c:rich>
          </c:tx>
          <c:layout>
            <c:manualLayout>
              <c:xMode val="edge"/>
              <c:yMode val="edge"/>
              <c:x val="0.47011342483643503"/>
              <c:y val="0.90842798496341803"/>
            </c:manualLayout>
          </c:layout>
          <c:overlay val="0"/>
          <c:spPr>
            <a:noFill/>
            <a:ln w="25400">
              <a:noFill/>
            </a:ln>
          </c:spPr>
        </c:title>
        <c:majorTickMark val="out"/>
        <c:minorTickMark val="none"/>
        <c:tickLblPos val="nextTo"/>
        <c:crossAx val="28416256"/>
        <c:crossesAt val="3"/>
        <c:auto val="0"/>
        <c:lblOffset val="100"/>
        <c:baseTimeUnit val="days"/>
      </c:dateAx>
      <c:valAx>
        <c:axId val="28416256"/>
        <c:scaling>
          <c:orientation val="minMax"/>
          <c:max val="7.5"/>
          <c:min val="3"/>
        </c:scaling>
        <c:delete val="0"/>
        <c:axPos val="l"/>
        <c:title>
          <c:tx>
            <c:rich>
              <a:bodyPr/>
              <a:lstStyle/>
              <a:p>
                <a:pPr>
                  <a:defRPr sz="1400" b="1" i="0" u="none" strike="noStrike" baseline="0">
                    <a:solidFill>
                      <a:srgbClr val="000000"/>
                    </a:solidFill>
                    <a:latin typeface="Times New Roman"/>
                    <a:ea typeface="Times New Roman"/>
                    <a:cs typeface="Times New Roman"/>
                  </a:defRPr>
                </a:pPr>
                <a:r>
                  <a:rPr lang="en-US" sz="1400" baseline="0"/>
                  <a:t>US Cent per kWh</a:t>
                </a:r>
              </a:p>
            </c:rich>
          </c:tx>
          <c:layout>
            <c:manualLayout>
              <c:xMode val="edge"/>
              <c:yMode val="edge"/>
              <c:x val="2.4232633279483037E-2"/>
              <c:y val="0.24542201455587281"/>
            </c:manualLayout>
          </c:layout>
          <c:overlay val="0"/>
          <c:spPr>
            <a:noFill/>
            <a:ln w="25400">
              <a:noFill/>
            </a:ln>
          </c:spPr>
        </c:title>
        <c:numFmt formatCode="0.00" sourceLinked="0"/>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Times New Roman"/>
                <a:ea typeface="Times New Roman"/>
                <a:cs typeface="Times New Roman"/>
              </a:defRPr>
            </a:pPr>
            <a:endParaRPr lang="en-US"/>
          </a:p>
        </c:txPr>
        <c:crossAx val="28414336"/>
        <c:crosses val="autoZero"/>
        <c:crossBetween val="midCat"/>
        <c:majorUnit val="0.5"/>
        <c:minorUnit val="0.01"/>
      </c:valAx>
      <c:spPr>
        <a:noFill/>
        <a:ln w="25400">
          <a:noFill/>
        </a:ln>
      </c:spPr>
    </c:plotArea>
    <c:plotVisOnly val="1"/>
    <c:dispBlanksAs val="gap"/>
    <c:showDLblsOverMax val="0"/>
  </c:chart>
  <c:spPr>
    <a:solidFill>
      <a:srgbClr val="FFFFFF"/>
    </a:solidFill>
    <a:ln w="9525">
      <a:noFill/>
    </a:ln>
  </c:spPr>
  <c:txPr>
    <a:bodyPr/>
    <a:lstStyle/>
    <a:p>
      <a:pPr>
        <a:defRPr sz="900" b="0" i="0" u="none" strike="noStrike" baseline="0">
          <a:solidFill>
            <a:srgbClr val="000000"/>
          </a:solidFill>
          <a:latin typeface="Arial"/>
          <a:ea typeface="Arial"/>
          <a:cs typeface="Arial"/>
        </a:defRPr>
      </a:pPr>
      <a:endParaRPr lang="en-US"/>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963777097307281"/>
          <c:y val="4.76025558784018E-2"/>
          <c:w val="0.88853058780747352"/>
          <c:h val="0.78754860472686561"/>
        </c:manualLayout>
      </c:layout>
      <c:barChart>
        <c:barDir val="col"/>
        <c:grouping val="clustered"/>
        <c:varyColors val="0"/>
        <c:ser>
          <c:idx val="0"/>
          <c:order val="0"/>
          <c:spPr>
            <a:solidFill>
              <a:srgbClr val="9999FF"/>
            </a:solidFill>
            <a:ln w="12700">
              <a:solidFill>
                <a:srgbClr val="000000"/>
              </a:solidFill>
              <a:prstDash val="solid"/>
            </a:ln>
          </c:spPr>
          <c:invertIfNegative val="0"/>
          <c:dLbls>
            <c:dLbl>
              <c:idx val="0"/>
              <c:delete val="1"/>
            </c:dLbl>
            <c:dLbl>
              <c:idx val="1"/>
              <c:delete val="1"/>
            </c:dLbl>
            <c:dLbl>
              <c:idx val="2"/>
              <c:layout>
                <c:manualLayout>
                  <c:x val="1.0806628012654749E-2"/>
                  <c:y val="0.12223199208514275"/>
                </c:manualLayout>
              </c:layout>
              <c:tx>
                <c:rich>
                  <a:bodyPr/>
                  <a:lstStyle/>
                  <a:p>
                    <a:r>
                      <a:rPr lang="en-US" sz="1200"/>
                      <a:t>15</a:t>
                    </a:r>
                    <a:endParaRPr lang="en-US"/>
                  </a:p>
                </c:rich>
              </c:tx>
              <c:dLblPos val="outEnd"/>
              <c:showLegendKey val="0"/>
              <c:showVal val="0"/>
              <c:showCatName val="0"/>
              <c:showSerName val="0"/>
              <c:showPercent val="0"/>
              <c:showBubbleSize val="0"/>
            </c:dLbl>
            <c:dLbl>
              <c:idx val="3"/>
              <c:delete val="1"/>
            </c:dLbl>
            <c:dLbl>
              <c:idx val="4"/>
              <c:delete val="1"/>
            </c:dLbl>
            <c:dLbl>
              <c:idx val="5"/>
              <c:layout/>
              <c:tx>
                <c:rich>
                  <a:bodyPr/>
                  <a:lstStyle/>
                  <a:p>
                    <a:r>
                      <a:rPr lang="en-US" sz="1200"/>
                      <a:t>2.75 Baht/kWh</a:t>
                    </a:r>
                    <a:endParaRPr lang="en-US"/>
                  </a:p>
                </c:rich>
              </c:tx>
              <c:showLegendKey val="0"/>
              <c:showVal val="1"/>
              <c:showCatName val="0"/>
              <c:showSerName val="0"/>
              <c:showPercent val="0"/>
              <c:showBubbleSize val="0"/>
            </c:dLbl>
            <c:dLbl>
              <c:idx val="6"/>
              <c:layout>
                <c:manualLayout>
                  <c:x val="1.1812238747934287E-2"/>
                  <c:y val="0.43343982344862036"/>
                </c:manualLayout>
              </c:layout>
              <c:tx>
                <c:rich>
                  <a:bodyPr/>
                  <a:lstStyle/>
                  <a:p>
                    <a:r>
                      <a:rPr lang="en-US" sz="1200"/>
                      <a:t>35</a:t>
                    </a:r>
                    <a:endParaRPr lang="en-US"/>
                  </a:p>
                </c:rich>
              </c:tx>
              <c:dLblPos val="outEnd"/>
              <c:showLegendKey val="0"/>
              <c:showVal val="0"/>
              <c:showCatName val="0"/>
              <c:showSerName val="0"/>
              <c:showPercent val="0"/>
              <c:showBubbleSize val="0"/>
            </c:dLbl>
            <c:dLbl>
              <c:idx val="7"/>
              <c:delete val="1"/>
            </c:dLbl>
            <c:dLbl>
              <c:idx val="8"/>
              <c:delete val="1"/>
            </c:dLbl>
            <c:dLbl>
              <c:idx val="9"/>
              <c:delete val="1"/>
            </c:dLbl>
            <c:dLbl>
              <c:idx val="10"/>
              <c:delete val="1"/>
            </c:dLbl>
            <c:dLbl>
              <c:idx val="11"/>
              <c:delete val="1"/>
            </c:dLbl>
            <c:dLbl>
              <c:idx val="12"/>
              <c:delete val="1"/>
            </c:dLbl>
            <c:dLbl>
              <c:idx val="13"/>
              <c:layout>
                <c:manualLayout>
                  <c:x val="5.0838071735378795E-3"/>
                  <c:y val="0.56748406449193856"/>
                </c:manualLayout>
              </c:layout>
              <c:tx>
                <c:rich>
                  <a:bodyPr/>
                  <a:lstStyle/>
                  <a:p>
                    <a:r>
                      <a:rPr lang="en-US" sz="1200"/>
                      <a:t>70</a:t>
                    </a:r>
                    <a:endParaRPr lang="en-US"/>
                  </a:p>
                </c:rich>
              </c:tx>
              <c:dLblPos val="outEnd"/>
              <c:showLegendKey val="0"/>
              <c:showVal val="0"/>
              <c:showCatName val="0"/>
              <c:showSerName val="0"/>
              <c:showPercent val="0"/>
              <c:showBubbleSize val="0"/>
            </c:dLbl>
            <c:dLbl>
              <c:idx val="14"/>
              <c:delete val="1"/>
            </c:dLbl>
            <c:dLbl>
              <c:idx val="15"/>
              <c:delete val="1"/>
            </c:dLbl>
            <c:dLbl>
              <c:idx val="16"/>
              <c:delete val="1"/>
            </c:dLbl>
            <c:dLbl>
              <c:idx val="17"/>
              <c:delete val="1"/>
            </c:dLbl>
            <c:dLbl>
              <c:idx val="18"/>
              <c:delete val="1"/>
            </c:dLbl>
            <c:dLbl>
              <c:idx val="19"/>
              <c:layout>
                <c:manualLayout>
                  <c:x val="9.5015667468060835E-3"/>
                  <c:y val="0.56748406449193856"/>
                </c:manualLayout>
              </c:layout>
              <c:tx>
                <c:rich>
                  <a:bodyPr/>
                  <a:lstStyle/>
                  <a:p>
                    <a:r>
                      <a:rPr lang="en-US" sz="1200"/>
                      <a:t>100</a:t>
                    </a:r>
                    <a:endParaRPr lang="en-US"/>
                  </a:p>
                </c:rich>
              </c:tx>
              <c:dLblPos val="outEnd"/>
              <c:showLegendKey val="0"/>
              <c:showVal val="0"/>
              <c:showCatName val="0"/>
              <c:showSerName val="0"/>
              <c:showPercent val="0"/>
              <c:showBubbleSize val="0"/>
            </c:dLbl>
            <c:dLbl>
              <c:idx val="20"/>
              <c:delete val="1"/>
            </c:dLbl>
            <c:dLbl>
              <c:idx val="21"/>
              <c:delete val="1"/>
            </c:dLbl>
            <c:dLbl>
              <c:idx val="22"/>
              <c:delete val="1"/>
            </c:dLbl>
            <c:dLbl>
              <c:idx val="23"/>
              <c:delete val="1"/>
            </c:dLbl>
            <c:dLbl>
              <c:idx val="24"/>
              <c:delete val="1"/>
            </c:dLbl>
            <c:dLbl>
              <c:idx val="25"/>
              <c:layout>
                <c:manualLayout>
                  <c:x val="-8.2089900313349364E-5"/>
                  <c:y val="0.58930864411179373"/>
                </c:manualLayout>
              </c:layout>
              <c:tx>
                <c:rich>
                  <a:bodyPr/>
                  <a:lstStyle/>
                  <a:p>
                    <a:r>
                      <a:rPr lang="en-US" sz="1200"/>
                      <a:t>130</a:t>
                    </a:r>
                    <a:endParaRPr lang="en-US"/>
                  </a:p>
                </c:rich>
              </c:tx>
              <c:dLblPos val="outEnd"/>
              <c:showLegendKey val="0"/>
              <c:showVal val="0"/>
              <c:showCatName val="0"/>
              <c:showSerName val="0"/>
              <c:showPercent val="0"/>
              <c:showBubbleSize val="0"/>
            </c:dLbl>
            <c:dLbl>
              <c:idx val="26"/>
              <c:delete val="1"/>
            </c:dLbl>
            <c:dLbl>
              <c:idx val="27"/>
              <c:delete val="1"/>
            </c:dLbl>
            <c:dLbl>
              <c:idx val="28"/>
              <c:delete val="1"/>
            </c:dLbl>
            <c:dLbl>
              <c:idx val="29"/>
              <c:layout>
                <c:manualLayout>
                  <c:x val="1.5607596707923626E-2"/>
                  <c:y val="0.59297164777479738"/>
                </c:manualLayout>
              </c:layout>
              <c:tx>
                <c:rich>
                  <a:bodyPr/>
                  <a:lstStyle/>
                  <a:p>
                    <a:r>
                      <a:rPr lang="en-US" sz="1200"/>
                      <a:t>150</a:t>
                    </a:r>
                    <a:endParaRPr lang="en-US"/>
                  </a:p>
                </c:rich>
              </c:tx>
              <c:dLblPos val="outEnd"/>
              <c:showLegendKey val="0"/>
              <c:showVal val="0"/>
              <c:showCatName val="0"/>
              <c:showSerName val="0"/>
              <c:showPercent val="0"/>
              <c:showBubbleSize val="0"/>
            </c:dLbl>
            <c:dLbl>
              <c:idx val="30"/>
              <c:delete val="1"/>
            </c:dLbl>
            <c:dLbl>
              <c:idx val="31"/>
              <c:delete val="1"/>
            </c:dLbl>
            <c:dLbl>
              <c:idx val="32"/>
              <c:delete val="1"/>
            </c:dLbl>
            <c:dLbl>
              <c:idx val="33"/>
              <c:delete val="1"/>
            </c:dLbl>
            <c:dLbl>
              <c:idx val="34"/>
              <c:layout>
                <c:manualLayout>
                  <c:x val="1.6977683928442709E-3"/>
                  <c:y val="0.76298347321969373"/>
                </c:manualLayout>
              </c:layout>
              <c:tx>
                <c:rich>
                  <a:bodyPr/>
                  <a:lstStyle/>
                  <a:p>
                    <a:r>
                      <a:rPr lang="en-US" sz="1200"/>
                      <a:t>200</a:t>
                    </a:r>
                    <a:endParaRPr lang="en-US"/>
                  </a:p>
                </c:rich>
              </c:tx>
              <c:dLblPos val="outEnd"/>
              <c:showLegendKey val="0"/>
              <c:showVal val="0"/>
              <c:showCatName val="0"/>
              <c:showSerName val="0"/>
              <c:showPercent val="0"/>
              <c:showBubbleSize val="0"/>
            </c:dLbl>
            <c:dLbl>
              <c:idx val="35"/>
              <c:delete val="1"/>
            </c:dLbl>
            <c:dLbl>
              <c:idx val="36"/>
              <c:delete val="1"/>
            </c:dLbl>
            <c:dLbl>
              <c:idx val="37"/>
              <c:delete val="1"/>
            </c:dLbl>
            <c:dLbl>
              <c:idx val="38"/>
              <c:delete val="1"/>
            </c:dLbl>
            <c:dLbl>
              <c:idx val="39"/>
              <c:layout>
                <c:manualLayout>
                  <c:x val="8.7895555866502155E-3"/>
                  <c:y val="0.77030948054570103"/>
                </c:manualLayout>
              </c:layout>
              <c:tx>
                <c:rich>
                  <a:bodyPr/>
                  <a:lstStyle/>
                  <a:p>
                    <a:r>
                      <a:rPr lang="en-US" sz="1200"/>
                      <a:t>250</a:t>
                    </a:r>
                    <a:endParaRPr lang="en-US"/>
                  </a:p>
                </c:rich>
              </c:tx>
              <c:dLblPos val="outEnd"/>
              <c:showLegendKey val="0"/>
              <c:showVal val="0"/>
              <c:showCatName val="0"/>
              <c:showSerName val="0"/>
              <c:showPercent val="0"/>
              <c:showBubbleSize val="0"/>
            </c:dLbl>
            <c:dLbl>
              <c:idx val="40"/>
              <c:delete val="1"/>
            </c:dLbl>
            <c:dLbl>
              <c:idx val="41"/>
              <c:delete val="1"/>
            </c:dLbl>
            <c:dLbl>
              <c:idx val="42"/>
              <c:delete val="1"/>
            </c:dLbl>
            <c:dLbl>
              <c:idx val="43"/>
              <c:delete val="1"/>
            </c:dLbl>
            <c:dLbl>
              <c:idx val="44"/>
              <c:layout>
                <c:manualLayout>
                  <c:x val="1.3417628127663363E-3"/>
                  <c:y val="0.77275148298770346"/>
                </c:manualLayout>
              </c:layout>
              <c:tx>
                <c:rich>
                  <a:bodyPr/>
                  <a:lstStyle/>
                  <a:p>
                    <a:r>
                      <a:rPr lang="en-US" sz="1200"/>
                      <a:t>300</a:t>
                    </a:r>
                    <a:endParaRPr lang="en-US"/>
                  </a:p>
                </c:rich>
              </c:tx>
              <c:dLblPos val="outEnd"/>
              <c:showLegendKey val="0"/>
              <c:showVal val="0"/>
              <c:showCatName val="0"/>
              <c:showSerName val="0"/>
              <c:showPercent val="0"/>
              <c:showBubbleSize val="0"/>
            </c:dLbl>
            <c:dLbl>
              <c:idx val="45"/>
              <c:delete val="1"/>
            </c:dLbl>
            <c:dLbl>
              <c:idx val="46"/>
              <c:delete val="1"/>
            </c:dLbl>
            <c:dLbl>
              <c:idx val="47"/>
              <c:delete val="1"/>
            </c:dLbl>
            <c:dLbl>
              <c:idx val="48"/>
              <c:delete val="1"/>
            </c:dLbl>
            <c:dLbl>
              <c:idx val="49"/>
              <c:layout>
                <c:manualLayout>
                  <c:x val="8.433719613804333E-3"/>
                  <c:y val="0.7678674781036986"/>
                </c:manualLayout>
              </c:layout>
              <c:tx>
                <c:rich>
                  <a:bodyPr/>
                  <a:lstStyle/>
                  <a:p>
                    <a:r>
                      <a:rPr lang="en-US" sz="1200"/>
                      <a:t>350</a:t>
                    </a:r>
                    <a:endParaRPr lang="en-US"/>
                  </a:p>
                </c:rich>
              </c:tx>
              <c:dLblPos val="outEnd"/>
              <c:showLegendKey val="0"/>
              <c:showVal val="0"/>
              <c:showCatName val="0"/>
              <c:showSerName val="0"/>
              <c:showPercent val="0"/>
              <c:showBubbleSize val="0"/>
            </c:dLbl>
            <c:dLbl>
              <c:idx val="50"/>
              <c:delete val="1"/>
            </c:dLbl>
            <c:dLbl>
              <c:idx val="51"/>
              <c:delete val="1"/>
            </c:dLbl>
            <c:dLbl>
              <c:idx val="52"/>
              <c:delete val="1"/>
            </c:dLbl>
            <c:dLbl>
              <c:idx val="53"/>
              <c:delete val="1"/>
            </c:dLbl>
            <c:dLbl>
              <c:idx val="54"/>
              <c:layout>
                <c:manualLayout>
                  <c:x val="1.7151700948528446E-2"/>
                  <c:y val="0.76298347321969373"/>
                </c:manualLayout>
              </c:layout>
              <c:tx>
                <c:rich>
                  <a:bodyPr/>
                  <a:lstStyle/>
                  <a:p>
                    <a:r>
                      <a:rPr lang="en-US" sz="1200"/>
                      <a:t>400+</a:t>
                    </a:r>
                    <a:endParaRPr lang="en-US"/>
                  </a:p>
                </c:rich>
              </c:tx>
              <c:dLblPos val="outEnd"/>
              <c:showLegendKey val="0"/>
              <c:showVal val="0"/>
              <c:showCatName val="0"/>
              <c:showSerName val="0"/>
              <c:showPercent val="0"/>
              <c:showBubbleSize val="0"/>
            </c:dLbl>
            <c:dLbl>
              <c:idx val="55"/>
              <c:delete val="1"/>
            </c:dLbl>
            <c:dLbl>
              <c:idx val="56"/>
              <c:delete val="1"/>
            </c:dLbl>
            <c:dLbl>
              <c:idx val="57"/>
              <c:delete val="1"/>
            </c:dLbl>
            <c:dLbl>
              <c:idx val="58"/>
              <c:delete val="1"/>
            </c:dLbl>
            <c:dLbl>
              <c:idx val="59"/>
              <c:delete val="1"/>
            </c:dLbl>
            <c:spPr>
              <a:noFill/>
              <a:ln w="25400">
                <a:noFill/>
              </a:ln>
            </c:spPr>
            <c:txPr>
              <a:bodyPr/>
              <a:lstStyle/>
              <a:p>
                <a:pPr>
                  <a:defRPr sz="1200" b="0" i="0" u="none" strike="noStrike" baseline="0">
                    <a:solidFill>
                      <a:srgbClr val="000000"/>
                    </a:solidFill>
                    <a:latin typeface="Times New Roman"/>
                    <a:ea typeface="Times New Roman"/>
                    <a:cs typeface="Times New Roman"/>
                  </a:defRPr>
                </a:pPr>
                <a:endParaRPr lang="en-US"/>
              </a:p>
            </c:txPr>
            <c:showLegendKey val="0"/>
            <c:showVal val="0"/>
            <c:showCatName val="1"/>
            <c:showSerName val="0"/>
            <c:showPercent val="0"/>
            <c:showBubbleSize val="0"/>
            <c:showLeaderLines val="0"/>
          </c:dLbls>
          <c:val>
            <c:numRef>
              <c:f>'rate 2013'!$B$12:$B$71</c:f>
              <c:numCache>
                <c:formatCode>0.0000</c:formatCode>
                <c:ptCount val="60"/>
                <c:pt idx="0">
                  <c:v>6.2523489932885905</c:v>
                </c:pt>
                <c:pt idx="1">
                  <c:v>6.2523489932885905</c:v>
                </c:pt>
                <c:pt idx="2">
                  <c:v>6.2523489932885905</c:v>
                </c:pt>
                <c:pt idx="3">
                  <c:v>8.397986577181209</c:v>
                </c:pt>
                <c:pt idx="4">
                  <c:v>8.397986577181209</c:v>
                </c:pt>
                <c:pt idx="5">
                  <c:v>9.2446308724832207</c:v>
                </c:pt>
                <c:pt idx="6">
                  <c:v>9.2446308724832207</c:v>
                </c:pt>
                <c:pt idx="7">
                  <c:v>10.530536912751678</c:v>
                </c:pt>
                <c:pt idx="8">
                  <c:v>10.530536912751678</c:v>
                </c:pt>
                <c:pt idx="9">
                  <c:v>10.530536912751678</c:v>
                </c:pt>
                <c:pt idx="10">
                  <c:v>10.530536912751678</c:v>
                </c:pt>
                <c:pt idx="11">
                  <c:v>10.530536912751678</c:v>
                </c:pt>
                <c:pt idx="12">
                  <c:v>10.530536912751678</c:v>
                </c:pt>
                <c:pt idx="13">
                  <c:v>10.530536912751678</c:v>
                </c:pt>
                <c:pt idx="14">
                  <c:v>10.530536912751678</c:v>
                </c:pt>
                <c:pt idx="15">
                  <c:v>10.530536912751678</c:v>
                </c:pt>
                <c:pt idx="16">
                  <c:v>10.530536912751678</c:v>
                </c:pt>
                <c:pt idx="17">
                  <c:v>10.530536912751678</c:v>
                </c:pt>
                <c:pt idx="18">
                  <c:v>10.530536912751678</c:v>
                </c:pt>
                <c:pt idx="19">
                  <c:v>10.530536912751678</c:v>
                </c:pt>
                <c:pt idx="20">
                  <c:v>10.843959731543624</c:v>
                </c:pt>
                <c:pt idx="21">
                  <c:v>10.843959731543624</c:v>
                </c:pt>
                <c:pt idx="22">
                  <c:v>10.843959731543624</c:v>
                </c:pt>
                <c:pt idx="23">
                  <c:v>10.843959731543624</c:v>
                </c:pt>
                <c:pt idx="24">
                  <c:v>10.843959731543624</c:v>
                </c:pt>
                <c:pt idx="25">
                  <c:v>10.843959731543624</c:v>
                </c:pt>
                <c:pt idx="26">
                  <c:v>10.843959731543624</c:v>
                </c:pt>
                <c:pt idx="27">
                  <c:v>10.843959731543624</c:v>
                </c:pt>
                <c:pt idx="28">
                  <c:v>10.843959731543624</c:v>
                </c:pt>
                <c:pt idx="29">
                  <c:v>10.843959731543624</c:v>
                </c:pt>
                <c:pt idx="30" formatCode="General">
                  <c:v>12.537583892617452</c:v>
                </c:pt>
                <c:pt idx="31" formatCode="General">
                  <c:v>12.537583892617452</c:v>
                </c:pt>
                <c:pt idx="32" formatCode="General">
                  <c:v>12.537583892617452</c:v>
                </c:pt>
                <c:pt idx="33" formatCode="General">
                  <c:v>12.537583892617452</c:v>
                </c:pt>
                <c:pt idx="34" formatCode="General">
                  <c:v>12.537583892617452</c:v>
                </c:pt>
                <c:pt idx="35" formatCode="General">
                  <c:v>12.537583892617452</c:v>
                </c:pt>
                <c:pt idx="36" formatCode="General">
                  <c:v>12.537583892617452</c:v>
                </c:pt>
                <c:pt idx="37" formatCode="General">
                  <c:v>12.537583892617452</c:v>
                </c:pt>
                <c:pt idx="38" formatCode="General">
                  <c:v>12.537583892617452</c:v>
                </c:pt>
                <c:pt idx="39" formatCode="General">
                  <c:v>12.537583892617452</c:v>
                </c:pt>
                <c:pt idx="40" formatCode="General">
                  <c:v>12.537583892617452</c:v>
                </c:pt>
                <c:pt idx="41" formatCode="General">
                  <c:v>12.537583892617452</c:v>
                </c:pt>
                <c:pt idx="42" formatCode="General">
                  <c:v>12.537583892617452</c:v>
                </c:pt>
                <c:pt idx="43" formatCode="General">
                  <c:v>12.537583892617452</c:v>
                </c:pt>
                <c:pt idx="44" formatCode="General">
                  <c:v>12.537583892617452</c:v>
                </c:pt>
                <c:pt idx="45" formatCode="General">
                  <c:v>12.537583892617452</c:v>
                </c:pt>
                <c:pt idx="46" formatCode="General">
                  <c:v>12.537583892617452</c:v>
                </c:pt>
                <c:pt idx="47" formatCode="General">
                  <c:v>12.537583892617452</c:v>
                </c:pt>
                <c:pt idx="48" formatCode="General">
                  <c:v>12.537583892617452</c:v>
                </c:pt>
                <c:pt idx="49" formatCode="General">
                  <c:v>12.537583892617452</c:v>
                </c:pt>
                <c:pt idx="50" formatCode="General">
                  <c:v>12.537583892617452</c:v>
                </c:pt>
                <c:pt idx="51" formatCode="General">
                  <c:v>12.537583892617452</c:v>
                </c:pt>
                <c:pt idx="52" formatCode="General">
                  <c:v>12.537583892617452</c:v>
                </c:pt>
                <c:pt idx="53" formatCode="General">
                  <c:v>12.537583892617452</c:v>
                </c:pt>
                <c:pt idx="54" formatCode="General">
                  <c:v>12.537583892617452</c:v>
                </c:pt>
                <c:pt idx="55" formatCode="General">
                  <c:v>13.208389261744969</c:v>
                </c:pt>
                <c:pt idx="56" formatCode="General">
                  <c:v>13.208389261744969</c:v>
                </c:pt>
                <c:pt idx="57" formatCode="General">
                  <c:v>13.208389261744969</c:v>
                </c:pt>
                <c:pt idx="58" formatCode="General">
                  <c:v>13.208389261744969</c:v>
                </c:pt>
                <c:pt idx="59" formatCode="General">
                  <c:v>13.208389261744969</c:v>
                </c:pt>
              </c:numCache>
            </c:numRef>
          </c:val>
        </c:ser>
        <c:dLbls>
          <c:showLegendKey val="0"/>
          <c:showVal val="0"/>
          <c:showCatName val="0"/>
          <c:showSerName val="0"/>
          <c:showPercent val="0"/>
          <c:showBubbleSize val="0"/>
        </c:dLbls>
        <c:gapWidth val="0"/>
        <c:axId val="172852736"/>
        <c:axId val="172854656"/>
      </c:barChart>
      <c:dateAx>
        <c:axId val="172852736"/>
        <c:scaling>
          <c:orientation val="minMax"/>
        </c:scaling>
        <c:delete val="1"/>
        <c:axPos val="b"/>
        <c:title>
          <c:tx>
            <c:rich>
              <a:bodyPr/>
              <a:lstStyle/>
              <a:p>
                <a:pPr>
                  <a:defRPr sz="1200" b="0" i="0" u="none" strike="noStrike" baseline="0">
                    <a:solidFill>
                      <a:srgbClr val="000000"/>
                    </a:solidFill>
                    <a:latin typeface="Times New Roman"/>
                    <a:ea typeface="Times New Roman"/>
                    <a:cs typeface="Times New Roman"/>
                  </a:defRPr>
                </a:pPr>
                <a:r>
                  <a:rPr lang="en-US" sz="1200"/>
                  <a:t>Monthly kWh blocks</a:t>
                </a:r>
              </a:p>
            </c:rich>
          </c:tx>
          <c:layout>
            <c:manualLayout>
              <c:xMode val="edge"/>
              <c:yMode val="edge"/>
              <c:x val="0.47011342483643503"/>
              <c:y val="0.90842798496341803"/>
            </c:manualLayout>
          </c:layout>
          <c:overlay val="0"/>
          <c:spPr>
            <a:noFill/>
            <a:ln w="25400">
              <a:noFill/>
            </a:ln>
          </c:spPr>
        </c:title>
        <c:majorTickMark val="out"/>
        <c:minorTickMark val="none"/>
        <c:tickLblPos val="nextTo"/>
        <c:crossAx val="172854656"/>
        <c:crossesAt val="3"/>
        <c:auto val="0"/>
        <c:lblOffset val="100"/>
        <c:baseTimeUnit val="days"/>
      </c:dateAx>
      <c:valAx>
        <c:axId val="172854656"/>
        <c:scaling>
          <c:orientation val="minMax"/>
          <c:max val="13.5"/>
          <c:min val="6"/>
        </c:scaling>
        <c:delete val="0"/>
        <c:axPos val="l"/>
        <c:title>
          <c:tx>
            <c:rich>
              <a:bodyPr/>
              <a:lstStyle/>
              <a:p>
                <a:pPr>
                  <a:defRPr sz="1200" b="1" i="0" u="none" strike="noStrike" baseline="0">
                    <a:solidFill>
                      <a:srgbClr val="000000"/>
                    </a:solidFill>
                    <a:latin typeface="Times New Roman"/>
                    <a:ea typeface="Times New Roman"/>
                    <a:cs typeface="Times New Roman"/>
                  </a:defRPr>
                </a:pPr>
                <a:r>
                  <a:rPr lang="en-US" sz="1200"/>
                  <a:t>US Cent per kWh</a:t>
                </a:r>
              </a:p>
            </c:rich>
          </c:tx>
          <c:layout>
            <c:manualLayout>
              <c:xMode val="edge"/>
              <c:yMode val="edge"/>
              <c:x val="2.4232633279483037E-2"/>
              <c:y val="0.24542201455587281"/>
            </c:manualLayout>
          </c:layout>
          <c:overlay val="0"/>
          <c:spPr>
            <a:noFill/>
            <a:ln w="25400">
              <a:noFill/>
            </a:ln>
          </c:spPr>
        </c:title>
        <c:numFmt formatCode="0.00" sourceLinked="0"/>
        <c:majorTickMark val="out"/>
        <c:minorTickMark val="none"/>
        <c:tickLblPos val="nextTo"/>
        <c:spPr>
          <a:ln w="3175">
            <a:solidFill>
              <a:srgbClr val="000000"/>
            </a:solidFill>
            <a:prstDash val="solid"/>
          </a:ln>
        </c:spPr>
        <c:txPr>
          <a:bodyPr rot="0" vert="horz"/>
          <a:lstStyle/>
          <a:p>
            <a:pPr>
              <a:defRPr sz="1200" b="0" i="0" u="none" strike="noStrike" baseline="0">
                <a:solidFill>
                  <a:srgbClr val="000000"/>
                </a:solidFill>
                <a:latin typeface="Times New Roman"/>
                <a:ea typeface="Times New Roman"/>
                <a:cs typeface="Times New Roman"/>
              </a:defRPr>
            </a:pPr>
            <a:endParaRPr lang="en-US"/>
          </a:p>
        </c:txPr>
        <c:crossAx val="172852736"/>
        <c:crosses val="autoZero"/>
        <c:crossBetween val="midCat"/>
        <c:majorUnit val="0.5"/>
        <c:minorUnit val="1.4999999999999999E-2"/>
      </c:valAx>
      <c:spPr>
        <a:noFill/>
        <a:ln w="25400">
          <a:noFill/>
        </a:ln>
      </c:spPr>
    </c:plotArea>
    <c:plotVisOnly val="1"/>
    <c:dispBlanksAs val="gap"/>
    <c:showDLblsOverMax val="0"/>
  </c:chart>
  <c:spPr>
    <a:solidFill>
      <a:srgbClr val="FFFFFF"/>
    </a:solidFill>
    <a:ln w="9525">
      <a:noFill/>
    </a:ln>
  </c:spPr>
  <c:txPr>
    <a:bodyPr/>
    <a:lstStyle/>
    <a:p>
      <a:pPr>
        <a:defRPr sz="900" b="0" i="0" u="none" strike="noStrike" baseline="0">
          <a:solidFill>
            <a:srgbClr val="000000"/>
          </a:solidFill>
          <a:latin typeface="Arial"/>
          <a:ea typeface="Arial"/>
          <a:cs typeface="Arial"/>
        </a:defRPr>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0.16667</cdr:x>
      <cdr:y>0.52192</cdr:y>
    </cdr:from>
    <cdr:to>
      <cdr:x>0.27778</cdr:x>
      <cdr:y>0.72396</cdr:y>
    </cdr:to>
    <cdr:sp macro="" textlink="">
      <cdr:nvSpPr>
        <cdr:cNvPr id="3" name="TextBox 2"/>
        <cdr:cNvSpPr txBox="1"/>
      </cdr:nvSpPr>
      <cdr:spPr>
        <a:xfrm xmlns:a="http://schemas.openxmlformats.org/drawingml/2006/main">
          <a:off x="1371600" y="236220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0.14815</cdr:x>
      <cdr:y>0.52192</cdr:y>
    </cdr:from>
    <cdr:to>
      <cdr:x>0.27778</cdr:x>
      <cdr:y>0.6061</cdr:y>
    </cdr:to>
    <cdr:sp macro="" textlink="">
      <cdr:nvSpPr>
        <cdr:cNvPr id="5" name="Rectangle 4"/>
        <cdr:cNvSpPr/>
      </cdr:nvSpPr>
      <cdr:spPr>
        <a:xfrm xmlns:a="http://schemas.openxmlformats.org/drawingml/2006/main">
          <a:off x="1219200" y="2362200"/>
          <a:ext cx="1066800" cy="38100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0.13889</cdr:x>
      <cdr:y>0.48825</cdr:y>
    </cdr:from>
    <cdr:to>
      <cdr:x>0.30556</cdr:x>
      <cdr:y>0.62294</cdr:y>
    </cdr:to>
    <cdr:sp macro="" textlink="">
      <cdr:nvSpPr>
        <cdr:cNvPr id="6" name="TextBox 5"/>
        <cdr:cNvSpPr txBox="1"/>
      </cdr:nvSpPr>
      <cdr:spPr>
        <a:xfrm xmlns:a="http://schemas.openxmlformats.org/drawingml/2006/main">
          <a:off x="1143000" y="2209800"/>
          <a:ext cx="1371600" cy="609600"/>
        </a:xfrm>
        <a:prstGeom xmlns:a="http://schemas.openxmlformats.org/drawingml/2006/main" prst="rect">
          <a:avLst/>
        </a:prstGeom>
        <a:solidFill xmlns:a="http://schemas.openxmlformats.org/drawingml/2006/main">
          <a:schemeClr val="accent1">
            <a:lumMod val="20000"/>
            <a:lumOff val="80000"/>
          </a:schemeClr>
        </a:solidFill>
      </cdr:spPr>
      <cdr:txBody>
        <a:bodyPr xmlns:a="http://schemas.openxmlformats.org/drawingml/2006/main" vertOverflow="clip" wrap="square" rtlCol="0"/>
        <a:lstStyle xmlns:a="http://schemas.openxmlformats.org/drawingml/2006/main"/>
        <a:p xmlns:a="http://schemas.openxmlformats.org/drawingml/2006/main">
          <a:r>
            <a:rPr lang="en-US" sz="1200" b="1" dirty="0" smtClean="0"/>
            <a:t>National program Implemented</a:t>
          </a:r>
          <a:endParaRPr lang="en-US" sz="12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0.5525</cdr:x>
      <cdr:y>0.48463</cdr:y>
    </cdr:from>
    <cdr:to>
      <cdr:x>0.9273</cdr:x>
      <cdr:y>0.59477</cdr:y>
    </cdr:to>
    <cdr:sp macro="" textlink="">
      <cdr:nvSpPr>
        <cdr:cNvPr id="2049" name="Text Box 1"/>
        <cdr:cNvSpPr txBox="1">
          <a:spLocks xmlns:a="http://schemas.openxmlformats.org/drawingml/2006/main" noChangeArrowheads="1"/>
        </cdr:cNvSpPr>
      </cdr:nvSpPr>
      <cdr:spPr bwMode="auto">
        <a:xfrm xmlns:a="http://schemas.openxmlformats.org/drawingml/2006/main">
          <a:off x="4462653" y="1676400"/>
          <a:ext cx="3027335" cy="381000"/>
        </a:xfrm>
        <a:prstGeom xmlns:a="http://schemas.openxmlformats.org/drawingml/2006/main" prst="rect">
          <a:avLst/>
        </a:prstGeom>
        <a:solidFill xmlns:a="http://schemas.openxmlformats.org/drawingml/2006/main">
          <a:srgbClr xmlns:mc="http://schemas.openxmlformats.org/markup-compatibility/2006" xmlns:a14="http://schemas.microsoft.com/office/drawing/2010/main" val="FFFFFF" mc:Ignorable="a14" a14:legacySpreadsheetColorIndex="9"/>
        </a:solidFill>
        <a:ln xmlns:a="http://schemas.openxmlformats.org/drawingml/2006/main">
          <a:noFill/>
        </a:ln>
        <a:extLst xmlns:a="http://schemas.openxmlformats.org/drawingml/2006/main">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27432" bIns="0" anchor="t" upright="1"/>
        <a:lstStyle xmlns:a="http://schemas.openxmlformats.org/drawingml/2006/main"/>
        <a:p xmlns:a="http://schemas.openxmlformats.org/drawingml/2006/main">
          <a:pPr algn="l" rtl="0">
            <a:lnSpc>
              <a:spcPts val="800"/>
            </a:lnSpc>
            <a:defRPr sz="1000"/>
          </a:pPr>
          <a:r>
            <a:rPr lang="en-US" b="0" i="0" u="none" strike="noStrike" baseline="0" dirty="0">
              <a:solidFill>
                <a:srgbClr val="000000"/>
              </a:solidFill>
              <a:latin typeface="Times New Roman"/>
              <a:cs typeface="Times New Roman"/>
            </a:rPr>
            <a:t>151-400 kWh at US Cent 6.9 or 2.78 Baht  per kWh</a:t>
          </a:r>
        </a:p>
        <a:p xmlns:a="http://schemas.openxmlformats.org/drawingml/2006/main">
          <a:pPr algn="l" rtl="0">
            <a:lnSpc>
              <a:spcPts val="800"/>
            </a:lnSpc>
            <a:defRPr sz="1000"/>
          </a:pPr>
          <a:endParaRPr lang="en-US" b="0" i="0" u="none" strike="noStrike" baseline="0" dirty="0">
            <a:solidFill>
              <a:srgbClr val="000000"/>
            </a:solidFill>
            <a:latin typeface="Times New Roman"/>
            <a:cs typeface="Times New Roman"/>
          </a:endParaRPr>
        </a:p>
        <a:p xmlns:a="http://schemas.openxmlformats.org/drawingml/2006/main">
          <a:pPr algn="l" rtl="0">
            <a:lnSpc>
              <a:spcPts val="800"/>
            </a:lnSpc>
            <a:defRPr sz="1000"/>
          </a:pPr>
          <a:r>
            <a:rPr lang="en-US" b="0" i="0" u="none" strike="noStrike" baseline="0" dirty="0">
              <a:solidFill>
                <a:srgbClr val="000000"/>
              </a:solidFill>
              <a:latin typeface="Times New Roman"/>
              <a:cs typeface="Times New Roman"/>
            </a:rPr>
            <a:t>400+ kWh at US Cent 7.4 or 2.98 Baht  per kWh</a:t>
          </a:r>
        </a:p>
        <a:p xmlns:a="http://schemas.openxmlformats.org/drawingml/2006/main">
          <a:pPr algn="ctr" rtl="0">
            <a:defRPr sz="1000"/>
          </a:pPr>
          <a:endParaRPr lang="en-US" sz="800" b="0" i="0" u="none" strike="noStrike" baseline="0" dirty="0">
            <a:solidFill>
              <a:srgbClr val="000000"/>
            </a:solidFill>
            <a:latin typeface="Times New Roman"/>
            <a:cs typeface="Times New Roman"/>
          </a:endParaRPr>
        </a:p>
        <a:p xmlns:a="http://schemas.openxmlformats.org/drawingml/2006/main">
          <a:pPr algn="ctr" rtl="0">
            <a:lnSpc>
              <a:spcPts val="800"/>
            </a:lnSpc>
            <a:defRPr sz="1000"/>
          </a:pPr>
          <a:r>
            <a:rPr lang="en-US" sz="800" b="0" i="0" u="none" strike="noStrike" baseline="0" dirty="0">
              <a:solidFill>
                <a:srgbClr val="000000"/>
              </a:solidFill>
              <a:latin typeface="Times New Roman"/>
              <a:cs typeface="Times New Roman"/>
            </a:rPr>
            <a:t> per kWh</a:t>
          </a:r>
          <a:endParaRPr lang="en-US" dirty="0"/>
        </a:p>
      </cdr:txBody>
    </cdr:sp>
  </cdr:relSizeAnchor>
</c:userShapes>
</file>

<file path=ppt/drawings/drawing3.xml><?xml version="1.0" encoding="utf-8"?>
<c:userShapes xmlns:c="http://schemas.openxmlformats.org/drawingml/2006/chart">
  <cdr:relSizeAnchor xmlns:cdr="http://schemas.openxmlformats.org/drawingml/2006/chartDrawing">
    <cdr:from>
      <cdr:x>0.5525</cdr:x>
      <cdr:y>0.50916</cdr:y>
    </cdr:from>
    <cdr:to>
      <cdr:x>0.93053</cdr:x>
      <cdr:y>0.6168</cdr:y>
    </cdr:to>
    <cdr:sp macro="" textlink="">
      <cdr:nvSpPr>
        <cdr:cNvPr id="2049" name="Text Box 1"/>
        <cdr:cNvSpPr txBox="1">
          <a:spLocks xmlns:a="http://schemas.openxmlformats.org/drawingml/2006/main" noChangeArrowheads="1"/>
        </cdr:cNvSpPr>
      </cdr:nvSpPr>
      <cdr:spPr bwMode="auto">
        <a:xfrm xmlns:a="http://schemas.openxmlformats.org/drawingml/2006/main">
          <a:off x="4546854" y="1761267"/>
          <a:ext cx="3111036" cy="372333"/>
        </a:xfrm>
        <a:prstGeom xmlns:a="http://schemas.openxmlformats.org/drawingml/2006/main" prst="rect">
          <a:avLst/>
        </a:prstGeom>
        <a:solidFill xmlns:a="http://schemas.openxmlformats.org/drawingml/2006/main">
          <a:srgbClr xmlns:mc="http://schemas.openxmlformats.org/markup-compatibility/2006" xmlns:a14="http://schemas.microsoft.com/office/drawing/2010/main" val="FFFFFF" mc:Ignorable="a14" a14:legacySpreadsheetColorIndex="9"/>
        </a:solidFill>
        <a:ln xmlns:a="http://schemas.openxmlformats.org/drawingml/2006/main">
          <a:noFill/>
        </a:ln>
        <a:extLst xmlns:a="http://schemas.openxmlformats.org/drawingml/2006/main">
          <a:ext uri="{91240B29-F687-4F45-9708-019B960494DF}">
            <a14:hiddenLine xmlns:a14="http://schemas.microsoft.com/office/drawing/2010/main" w="9525">
              <a:solidFill>
                <a:srgbClr xmlns:mc="http://schemas.openxmlformats.org/markup-compatibility/2006" val="000000" mc:Ignorable="a14" a14:legacySpreadsheetColorIndex="64"/>
              </a:solidFill>
              <a:miter lim="800000"/>
              <a:headEnd/>
              <a:tailEnd/>
            </a14:hiddenLine>
          </a:ext>
        </a:extLst>
      </cdr:spPr>
      <cdr:txBody>
        <a:bodyPr xmlns:a="http://schemas.openxmlformats.org/drawingml/2006/main" vertOverflow="clip" wrap="square" lIns="27432" tIns="22860" rIns="27432" bIns="0" anchor="t" upright="1"/>
        <a:lstStyle xmlns:a="http://schemas.openxmlformats.org/drawingml/2006/main"/>
        <a:p xmlns:a="http://schemas.openxmlformats.org/drawingml/2006/main">
          <a:pPr algn="l" rtl="0">
            <a:lnSpc>
              <a:spcPts val="800"/>
            </a:lnSpc>
            <a:defRPr sz="1000"/>
          </a:pPr>
          <a:r>
            <a:rPr lang="en-US" b="0" i="0" u="none" strike="noStrike" baseline="0" dirty="0">
              <a:solidFill>
                <a:srgbClr val="000000"/>
              </a:solidFill>
              <a:latin typeface="Times New Roman"/>
              <a:cs typeface="Times New Roman"/>
            </a:rPr>
            <a:t>151-400 kWh  at US Cent 12.5 or 3.73 Baht per kWh</a:t>
          </a:r>
        </a:p>
        <a:p xmlns:a="http://schemas.openxmlformats.org/drawingml/2006/main">
          <a:pPr algn="l" rtl="0">
            <a:lnSpc>
              <a:spcPts val="800"/>
            </a:lnSpc>
            <a:defRPr sz="1000"/>
          </a:pPr>
          <a:endParaRPr lang="en-US" b="0" i="0" u="none" strike="noStrike" baseline="0" dirty="0">
            <a:solidFill>
              <a:srgbClr val="000000"/>
            </a:solidFill>
            <a:latin typeface="Times New Roman"/>
            <a:cs typeface="Times New Roman"/>
          </a:endParaRPr>
        </a:p>
        <a:p xmlns:a="http://schemas.openxmlformats.org/drawingml/2006/main">
          <a:pPr algn="l" rtl="0">
            <a:lnSpc>
              <a:spcPts val="800"/>
            </a:lnSpc>
            <a:defRPr sz="1000"/>
          </a:pPr>
          <a:r>
            <a:rPr lang="en-US" b="0" i="0" u="none" strike="noStrike" baseline="0" dirty="0">
              <a:solidFill>
                <a:srgbClr val="000000"/>
              </a:solidFill>
              <a:latin typeface="Times New Roman"/>
              <a:cs typeface="Times New Roman"/>
            </a:rPr>
            <a:t>400+ kWh at US Cent 13.2 or 3.94 Baht per kWh </a:t>
          </a:r>
        </a:p>
        <a:p xmlns:a="http://schemas.openxmlformats.org/drawingml/2006/main">
          <a:pPr algn="ctr" rtl="0">
            <a:defRPr sz="1000"/>
          </a:pPr>
          <a:endParaRPr lang="en-US" sz="800" b="0" i="0" u="none" strike="noStrike" baseline="0" dirty="0">
            <a:solidFill>
              <a:srgbClr val="000000"/>
            </a:solidFill>
            <a:latin typeface="Times New Roman"/>
            <a:cs typeface="Times New Roman"/>
          </a:endParaRPr>
        </a:p>
        <a:p xmlns:a="http://schemas.openxmlformats.org/drawingml/2006/main">
          <a:pPr algn="ctr" rtl="0">
            <a:lnSpc>
              <a:spcPts val="800"/>
            </a:lnSpc>
            <a:defRPr sz="1000"/>
          </a:pPr>
          <a:r>
            <a:rPr lang="en-US" sz="800" b="0" i="0" u="none" strike="noStrike" baseline="0" dirty="0">
              <a:solidFill>
                <a:srgbClr val="000000"/>
              </a:solidFill>
              <a:latin typeface="Times New Roman"/>
              <a:cs typeface="Times New Roman"/>
            </a:rPr>
            <a:t> per kWh</a:t>
          </a:r>
          <a:endParaRPr lang="en-US"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8F9A07CB-1389-4E84-84FA-A1D6E37DB375}" type="datetimeFigureOut">
              <a:rPr lang="en-US" smtClean="0"/>
              <a:t>5/16/2013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31DB2D4A-F9A6-40F6-BCEF-28755DD424CE}" type="slidenum">
              <a:rPr lang="en-US" smtClean="0"/>
              <a:t>‹#›</a:t>
            </a:fld>
            <a:endParaRPr lang="en-US"/>
          </a:p>
        </p:txBody>
      </p:sp>
    </p:spTree>
    <p:extLst>
      <p:ext uri="{BB962C8B-B14F-4D97-AF65-F5344CB8AC3E}">
        <p14:creationId xmlns:p14="http://schemas.microsoft.com/office/powerpoint/2010/main" val="32149339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BE5E3800-3E4B-44A0-B2AD-6530E764F9B6}" type="datetimeFigureOut">
              <a:rPr lang="en-US" smtClean="0"/>
              <a:t>5/16/2013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69E2EA69-580C-49CC-A41D-AFF7330802E3}" type="slidenum">
              <a:rPr lang="en-US" smtClean="0"/>
              <a:t>‹#›</a:t>
            </a:fld>
            <a:endParaRPr lang="en-US"/>
          </a:p>
        </p:txBody>
      </p:sp>
    </p:spTree>
    <p:extLst>
      <p:ext uri="{BB962C8B-B14F-4D97-AF65-F5344CB8AC3E}">
        <p14:creationId xmlns:p14="http://schemas.microsoft.com/office/powerpoint/2010/main" val="14042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1</a:t>
            </a:fld>
            <a:endParaRPr lang="en-US"/>
          </a:p>
        </p:txBody>
      </p:sp>
    </p:spTree>
    <p:extLst>
      <p:ext uri="{BB962C8B-B14F-4D97-AF65-F5344CB8AC3E}">
        <p14:creationId xmlns:p14="http://schemas.microsoft.com/office/powerpoint/2010/main" val="27735946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12</a:t>
            </a:fld>
            <a:endParaRPr lang="en-US"/>
          </a:p>
        </p:txBody>
      </p:sp>
    </p:spTree>
    <p:extLst>
      <p:ext uri="{BB962C8B-B14F-4D97-AF65-F5344CB8AC3E}">
        <p14:creationId xmlns:p14="http://schemas.microsoft.com/office/powerpoint/2010/main" val="941655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2132232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27856929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E2EA69-580C-49CC-A41D-AFF7330802E3}" type="slidenum">
              <a:rPr lang="en-US" smtClean="0"/>
              <a:t>15</a:t>
            </a:fld>
            <a:endParaRPr lang="en-US"/>
          </a:p>
        </p:txBody>
      </p:sp>
    </p:spTree>
    <p:extLst>
      <p:ext uri="{BB962C8B-B14F-4D97-AF65-F5344CB8AC3E}">
        <p14:creationId xmlns:p14="http://schemas.microsoft.com/office/powerpoint/2010/main" val="30746824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E2EA69-580C-49CC-A41D-AFF7330802E3}" type="slidenum">
              <a:rPr lang="en-US" smtClean="0"/>
              <a:t>16</a:t>
            </a:fld>
            <a:endParaRPr lang="en-US"/>
          </a:p>
        </p:txBody>
      </p:sp>
    </p:spTree>
    <p:extLst>
      <p:ext uri="{BB962C8B-B14F-4D97-AF65-F5344CB8AC3E}">
        <p14:creationId xmlns:p14="http://schemas.microsoft.com/office/powerpoint/2010/main" val="23859945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17</a:t>
            </a:fld>
            <a:endParaRPr lang="en-US"/>
          </a:p>
        </p:txBody>
      </p:sp>
    </p:spTree>
    <p:extLst>
      <p:ext uri="{BB962C8B-B14F-4D97-AF65-F5344CB8AC3E}">
        <p14:creationId xmlns:p14="http://schemas.microsoft.com/office/powerpoint/2010/main" val="14176276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5 kWh is 5 Baht (we</a:t>
            </a:r>
            <a:r>
              <a:rPr lang="en-US" baseline="0" dirty="0" smtClean="0"/>
              <a:t> consider it a fixed charge)</a:t>
            </a:r>
            <a:endParaRPr lang="en-US" dirty="0" smtClean="0"/>
          </a:p>
          <a:p>
            <a:r>
              <a:rPr lang="en-US" dirty="0" smtClean="0"/>
              <a:t>151 to 400 kWh at 8.9</a:t>
            </a:r>
            <a:r>
              <a:rPr lang="en-US" baseline="0" dirty="0" smtClean="0"/>
              <a:t> US cents or 2.25 Baht per kWh</a:t>
            </a:r>
          </a:p>
          <a:p>
            <a:r>
              <a:rPr lang="en-US" baseline="0" dirty="0" smtClean="0"/>
              <a:t>&gt;400 kWh at 10 US cents or 2.50 baht per kWh</a:t>
            </a:r>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9251405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Fixed charged</a:t>
            </a:r>
            <a:r>
              <a:rPr lang="en-US" baseline="0" dirty="0" smtClean="0"/>
              <a:t> here is 8 Baht, large residential users pay 2.78 and 2.98 Baht/kwh </a:t>
            </a:r>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9251405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Fixed charge is 8.19 Baht for &lt; 150 kWh/</a:t>
            </a:r>
            <a:r>
              <a:rPr lang="en-US" dirty="0" err="1" smtClean="0"/>
              <a:t>mo</a:t>
            </a:r>
            <a:endParaRPr lang="en-US" dirty="0" smtClean="0"/>
          </a:p>
          <a:p>
            <a:r>
              <a:rPr lang="en-US" dirty="0" smtClean="0"/>
              <a:t>Fixed charge is 38.22 Baht for &gt; 150 kWh/</a:t>
            </a:r>
            <a:r>
              <a:rPr lang="en-US" dirty="0" err="1" smtClean="0"/>
              <a:t>mo</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9251405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21</a:t>
            </a:fld>
            <a:endParaRPr lang="en-US"/>
          </a:p>
        </p:txBody>
      </p:sp>
    </p:spTree>
    <p:extLst>
      <p:ext uri="{BB962C8B-B14F-4D97-AF65-F5344CB8AC3E}">
        <p14:creationId xmlns:p14="http://schemas.microsoft.com/office/powerpoint/2010/main" val="26848299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3</a:t>
            </a:fld>
            <a:endParaRPr lang="en-US"/>
          </a:p>
        </p:txBody>
      </p:sp>
    </p:spTree>
    <p:extLst>
      <p:ext uri="{BB962C8B-B14F-4D97-AF65-F5344CB8AC3E}">
        <p14:creationId xmlns:p14="http://schemas.microsoft.com/office/powerpoint/2010/main" val="19404962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22</a:t>
            </a:fld>
            <a:endParaRPr lang="en-US"/>
          </a:p>
        </p:txBody>
      </p:sp>
    </p:spTree>
    <p:extLst>
      <p:ext uri="{BB962C8B-B14F-4D97-AF65-F5344CB8AC3E}">
        <p14:creationId xmlns:p14="http://schemas.microsoft.com/office/powerpoint/2010/main" val="17781321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23</a:t>
            </a:fld>
            <a:endParaRPr lang="en-US"/>
          </a:p>
        </p:txBody>
      </p:sp>
    </p:spTree>
    <p:extLst>
      <p:ext uri="{BB962C8B-B14F-4D97-AF65-F5344CB8AC3E}">
        <p14:creationId xmlns:p14="http://schemas.microsoft.com/office/powerpoint/2010/main" val="18812940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24</a:t>
            </a:fld>
            <a:endParaRPr lang="en-US"/>
          </a:p>
        </p:txBody>
      </p:sp>
    </p:spTree>
    <p:extLst>
      <p:ext uri="{BB962C8B-B14F-4D97-AF65-F5344CB8AC3E}">
        <p14:creationId xmlns:p14="http://schemas.microsoft.com/office/powerpoint/2010/main" val="7786629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25</a:t>
            </a:fld>
            <a:endParaRPr lang="en-US"/>
          </a:p>
        </p:txBody>
      </p:sp>
    </p:spTree>
    <p:extLst>
      <p:ext uri="{BB962C8B-B14F-4D97-AF65-F5344CB8AC3E}">
        <p14:creationId xmlns:p14="http://schemas.microsoft.com/office/powerpoint/2010/main" val="28125734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26</a:t>
            </a:fld>
            <a:endParaRPr lang="en-US"/>
          </a:p>
        </p:txBody>
      </p:sp>
    </p:spTree>
    <p:extLst>
      <p:ext uri="{BB962C8B-B14F-4D97-AF65-F5344CB8AC3E}">
        <p14:creationId xmlns:p14="http://schemas.microsoft.com/office/powerpoint/2010/main" val="40165763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27</a:t>
            </a:fld>
            <a:endParaRPr lang="en-US"/>
          </a:p>
        </p:txBody>
      </p:sp>
    </p:spTree>
    <p:extLst>
      <p:ext uri="{BB962C8B-B14F-4D97-AF65-F5344CB8AC3E}">
        <p14:creationId xmlns:p14="http://schemas.microsoft.com/office/powerpoint/2010/main" val="26425584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28</a:t>
            </a:fld>
            <a:endParaRPr lang="en-US"/>
          </a:p>
        </p:txBody>
      </p:sp>
    </p:spTree>
    <p:extLst>
      <p:ext uri="{BB962C8B-B14F-4D97-AF65-F5344CB8AC3E}">
        <p14:creationId xmlns:p14="http://schemas.microsoft.com/office/powerpoint/2010/main" val="9340578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29</a:t>
            </a:fld>
            <a:endParaRPr lang="en-US"/>
          </a:p>
        </p:txBody>
      </p:sp>
    </p:spTree>
    <p:extLst>
      <p:ext uri="{BB962C8B-B14F-4D97-AF65-F5344CB8AC3E}">
        <p14:creationId xmlns:p14="http://schemas.microsoft.com/office/powerpoint/2010/main" val="19146777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30</a:t>
            </a:fld>
            <a:endParaRPr lang="en-US"/>
          </a:p>
        </p:txBody>
      </p:sp>
    </p:spTree>
    <p:extLst>
      <p:ext uri="{BB962C8B-B14F-4D97-AF65-F5344CB8AC3E}">
        <p14:creationId xmlns:p14="http://schemas.microsoft.com/office/powerpoint/2010/main" val="4989816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31</a:t>
            </a:fld>
            <a:endParaRPr lang="en-US"/>
          </a:p>
        </p:txBody>
      </p:sp>
    </p:spTree>
    <p:extLst>
      <p:ext uri="{BB962C8B-B14F-4D97-AF65-F5344CB8AC3E}">
        <p14:creationId xmlns:p14="http://schemas.microsoft.com/office/powerpoint/2010/main" val="1239349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4</a:t>
            </a:fld>
            <a:endParaRPr lang="en-US"/>
          </a:p>
        </p:txBody>
      </p:sp>
    </p:spTree>
    <p:extLst>
      <p:ext uri="{BB962C8B-B14F-4D97-AF65-F5344CB8AC3E}">
        <p14:creationId xmlns:p14="http://schemas.microsoft.com/office/powerpoint/2010/main" val="28074627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32</a:t>
            </a:fld>
            <a:endParaRPr lang="en-US"/>
          </a:p>
        </p:txBody>
      </p:sp>
    </p:spTree>
    <p:extLst>
      <p:ext uri="{BB962C8B-B14F-4D97-AF65-F5344CB8AC3E}">
        <p14:creationId xmlns:p14="http://schemas.microsoft.com/office/powerpoint/2010/main" val="12672994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33</a:t>
            </a:fld>
            <a:endParaRPr lang="en-US"/>
          </a:p>
        </p:txBody>
      </p:sp>
    </p:spTree>
    <p:extLst>
      <p:ext uri="{BB962C8B-B14F-4D97-AF65-F5344CB8AC3E}">
        <p14:creationId xmlns:p14="http://schemas.microsoft.com/office/powerpoint/2010/main" val="32736699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E2EA69-580C-49CC-A41D-AFF7330802E3}" type="slidenum">
              <a:rPr lang="en-US" smtClean="0"/>
              <a:t>34</a:t>
            </a:fld>
            <a:endParaRPr lang="en-US"/>
          </a:p>
        </p:txBody>
      </p:sp>
    </p:spTree>
    <p:extLst>
      <p:ext uri="{BB962C8B-B14F-4D97-AF65-F5344CB8AC3E}">
        <p14:creationId xmlns:p14="http://schemas.microsoft.com/office/powerpoint/2010/main" val="21096887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5</a:t>
            </a:fld>
            <a:endParaRPr lang="en-US"/>
          </a:p>
        </p:txBody>
      </p:sp>
    </p:spTree>
    <p:extLst>
      <p:ext uri="{BB962C8B-B14F-4D97-AF65-F5344CB8AC3E}">
        <p14:creationId xmlns:p14="http://schemas.microsoft.com/office/powerpoint/2010/main" val="698714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6</a:t>
            </a:fld>
            <a:endParaRPr lang="en-US"/>
          </a:p>
        </p:txBody>
      </p:sp>
    </p:spTree>
    <p:extLst>
      <p:ext uri="{BB962C8B-B14F-4D97-AF65-F5344CB8AC3E}">
        <p14:creationId xmlns:p14="http://schemas.microsoft.com/office/powerpoint/2010/main" val="807248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7</a:t>
            </a:fld>
            <a:endParaRPr lang="en-US"/>
          </a:p>
        </p:txBody>
      </p:sp>
    </p:spTree>
    <p:extLst>
      <p:ext uri="{BB962C8B-B14F-4D97-AF65-F5344CB8AC3E}">
        <p14:creationId xmlns:p14="http://schemas.microsoft.com/office/powerpoint/2010/main" val="14692194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9</a:t>
            </a:fld>
            <a:endParaRPr lang="en-US"/>
          </a:p>
        </p:txBody>
      </p:sp>
    </p:spTree>
    <p:extLst>
      <p:ext uri="{BB962C8B-B14F-4D97-AF65-F5344CB8AC3E}">
        <p14:creationId xmlns:p14="http://schemas.microsoft.com/office/powerpoint/2010/main" val="38084644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10</a:t>
            </a:fld>
            <a:endParaRPr lang="en-US"/>
          </a:p>
        </p:txBody>
      </p:sp>
    </p:spTree>
    <p:extLst>
      <p:ext uri="{BB962C8B-B14F-4D97-AF65-F5344CB8AC3E}">
        <p14:creationId xmlns:p14="http://schemas.microsoft.com/office/powerpoint/2010/main" val="31876504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EA69-580C-49CC-A41D-AFF7330802E3}" type="slidenum">
              <a:rPr lang="en-US" smtClean="0"/>
              <a:t>11</a:t>
            </a:fld>
            <a:endParaRPr lang="en-US"/>
          </a:p>
        </p:txBody>
      </p:sp>
    </p:spTree>
    <p:extLst>
      <p:ext uri="{BB962C8B-B14F-4D97-AF65-F5344CB8AC3E}">
        <p14:creationId xmlns:p14="http://schemas.microsoft.com/office/powerpoint/2010/main" val="32942135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B220AD7-C011-4393-8C4C-BAF826184F53}" type="datetime1">
              <a:rPr lang="en-US" smtClean="0"/>
              <a:t>5/16/2013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34C2BC-2128-4F04-9EFD-D926D6A0216A}" type="slidenum">
              <a:rPr lang="en-US" smtClean="0"/>
              <a:t>‹#›</a:t>
            </a:fld>
            <a:endParaRPr lang="en-US"/>
          </a:p>
        </p:txBody>
      </p:sp>
    </p:spTree>
    <p:extLst>
      <p:ext uri="{BB962C8B-B14F-4D97-AF65-F5344CB8AC3E}">
        <p14:creationId xmlns:p14="http://schemas.microsoft.com/office/powerpoint/2010/main" val="1169080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170E3A-D77A-44B8-8947-542FFC0979EE}" type="datetime1">
              <a:rPr lang="en-US" smtClean="0"/>
              <a:t>5/16/2013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34C2BC-2128-4F04-9EFD-D926D6A0216A}" type="slidenum">
              <a:rPr lang="en-US" smtClean="0"/>
              <a:t>‹#›</a:t>
            </a:fld>
            <a:endParaRPr lang="en-US"/>
          </a:p>
        </p:txBody>
      </p:sp>
    </p:spTree>
    <p:extLst>
      <p:ext uri="{BB962C8B-B14F-4D97-AF65-F5344CB8AC3E}">
        <p14:creationId xmlns:p14="http://schemas.microsoft.com/office/powerpoint/2010/main" val="174721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CEA87E-33F3-4197-8436-BDF59A95E907}" type="datetime1">
              <a:rPr lang="en-US" smtClean="0"/>
              <a:t>5/16/2013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34C2BC-2128-4F04-9EFD-D926D6A0216A}" type="slidenum">
              <a:rPr lang="en-US" smtClean="0"/>
              <a:t>‹#›</a:t>
            </a:fld>
            <a:endParaRPr lang="en-US"/>
          </a:p>
        </p:txBody>
      </p:sp>
    </p:spTree>
    <p:extLst>
      <p:ext uri="{BB962C8B-B14F-4D97-AF65-F5344CB8AC3E}">
        <p14:creationId xmlns:p14="http://schemas.microsoft.com/office/powerpoint/2010/main" val="2398804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811D179-C584-409F-BE40-16816CF397C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008194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10CAD8C-82AF-4390-AF7F-936A07F9B6A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460360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C9B1715-AC03-4636-BE28-518083F00F9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796827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9ED4CB7F-3263-4A6A-A1BD-D421CB07B87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274286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C6DBA13B-ADC3-4D11-BE06-DCC3D651EC3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2491319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51D95232-88FB-4027-8C50-E9DD3F5BB97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2533544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D1E289CF-3804-41EF-A772-394E238929D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29755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9BAFCA1E-42C9-4AF1-BDE3-459BE15807D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537955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C9AAB0-686B-45BD-9AD2-7D2953904DA8}" type="datetime1">
              <a:rPr lang="en-US" smtClean="0"/>
              <a:t>5/16/2013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34C2BC-2128-4F04-9EFD-D926D6A0216A}" type="slidenum">
              <a:rPr lang="en-US" smtClean="0"/>
              <a:t>‹#›</a:t>
            </a:fld>
            <a:endParaRPr lang="en-US"/>
          </a:p>
        </p:txBody>
      </p:sp>
    </p:spTree>
    <p:extLst>
      <p:ext uri="{BB962C8B-B14F-4D97-AF65-F5344CB8AC3E}">
        <p14:creationId xmlns:p14="http://schemas.microsoft.com/office/powerpoint/2010/main" val="37908214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3A2F9472-CC9C-4F89-AF3C-453EAE07EE6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1821069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DCA1C34-5233-4763-98AD-9D84CCAB78D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815742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5F1E875-34F8-4C65-AE0D-02A5D785347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499097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B00150E3-8912-445C-99AB-F62B58C5A5C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13013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72323F-95F0-4187-9732-5CB8E5311C18}" type="datetime1">
              <a:rPr lang="en-US" smtClean="0"/>
              <a:t>5/16/2013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34C2BC-2128-4F04-9EFD-D926D6A0216A}" type="slidenum">
              <a:rPr lang="en-US" smtClean="0"/>
              <a:t>‹#›</a:t>
            </a:fld>
            <a:endParaRPr lang="en-US"/>
          </a:p>
        </p:txBody>
      </p:sp>
    </p:spTree>
    <p:extLst>
      <p:ext uri="{BB962C8B-B14F-4D97-AF65-F5344CB8AC3E}">
        <p14:creationId xmlns:p14="http://schemas.microsoft.com/office/powerpoint/2010/main" val="1755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F41FB8-5BA3-4ACA-AE27-F202ABFA1AD1}" type="datetime1">
              <a:rPr lang="en-US" smtClean="0"/>
              <a:t>5/16/2013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34C2BC-2128-4F04-9EFD-D926D6A0216A}" type="slidenum">
              <a:rPr lang="en-US" smtClean="0"/>
              <a:t>‹#›</a:t>
            </a:fld>
            <a:endParaRPr lang="en-US"/>
          </a:p>
        </p:txBody>
      </p:sp>
    </p:spTree>
    <p:extLst>
      <p:ext uri="{BB962C8B-B14F-4D97-AF65-F5344CB8AC3E}">
        <p14:creationId xmlns:p14="http://schemas.microsoft.com/office/powerpoint/2010/main" val="1975835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7DB895-9504-487D-BA77-A7CF1ECAE0E7}" type="datetime1">
              <a:rPr lang="en-US" smtClean="0"/>
              <a:t>5/16/2013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34C2BC-2128-4F04-9EFD-D926D6A0216A}" type="slidenum">
              <a:rPr lang="en-US" smtClean="0"/>
              <a:t>‹#›</a:t>
            </a:fld>
            <a:endParaRPr lang="en-US"/>
          </a:p>
        </p:txBody>
      </p:sp>
    </p:spTree>
    <p:extLst>
      <p:ext uri="{BB962C8B-B14F-4D97-AF65-F5344CB8AC3E}">
        <p14:creationId xmlns:p14="http://schemas.microsoft.com/office/powerpoint/2010/main" val="1036134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9F39FD-B8F7-43DF-973F-D32DEDD9263A}" type="datetime1">
              <a:rPr lang="en-US" smtClean="0"/>
              <a:t>5/16/2013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34C2BC-2128-4F04-9EFD-D926D6A0216A}" type="slidenum">
              <a:rPr lang="en-US" smtClean="0"/>
              <a:t>‹#›</a:t>
            </a:fld>
            <a:endParaRPr lang="en-US"/>
          </a:p>
        </p:txBody>
      </p:sp>
    </p:spTree>
    <p:extLst>
      <p:ext uri="{BB962C8B-B14F-4D97-AF65-F5344CB8AC3E}">
        <p14:creationId xmlns:p14="http://schemas.microsoft.com/office/powerpoint/2010/main" val="5820594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B4FADA-247E-4A1F-85F8-0E9A8218D65B}" type="datetime1">
              <a:rPr lang="en-US" smtClean="0"/>
              <a:t>5/16/2013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34C2BC-2128-4F04-9EFD-D926D6A0216A}" type="slidenum">
              <a:rPr lang="en-US" smtClean="0"/>
              <a:t>‹#›</a:t>
            </a:fld>
            <a:endParaRPr lang="en-US"/>
          </a:p>
        </p:txBody>
      </p:sp>
    </p:spTree>
    <p:extLst>
      <p:ext uri="{BB962C8B-B14F-4D97-AF65-F5344CB8AC3E}">
        <p14:creationId xmlns:p14="http://schemas.microsoft.com/office/powerpoint/2010/main" val="13919391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6D4AAA-34EB-4213-B095-1314999C4C6B}" type="datetime1">
              <a:rPr lang="en-US" smtClean="0"/>
              <a:t>5/16/2013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34C2BC-2128-4F04-9EFD-D926D6A0216A}" type="slidenum">
              <a:rPr lang="en-US" smtClean="0"/>
              <a:t>‹#›</a:t>
            </a:fld>
            <a:endParaRPr lang="en-US"/>
          </a:p>
        </p:txBody>
      </p:sp>
    </p:spTree>
    <p:extLst>
      <p:ext uri="{BB962C8B-B14F-4D97-AF65-F5344CB8AC3E}">
        <p14:creationId xmlns:p14="http://schemas.microsoft.com/office/powerpoint/2010/main" val="903419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1DC7B5-3E6D-42FA-B079-F812C4740ECF}" type="datetime1">
              <a:rPr lang="en-US" smtClean="0"/>
              <a:t>5/16/2013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34C2BC-2128-4F04-9EFD-D926D6A0216A}" type="slidenum">
              <a:rPr lang="en-US" smtClean="0"/>
              <a:t>‹#›</a:t>
            </a:fld>
            <a:endParaRPr lang="en-US"/>
          </a:p>
        </p:txBody>
      </p:sp>
    </p:spTree>
    <p:extLst>
      <p:ext uri="{BB962C8B-B14F-4D97-AF65-F5344CB8AC3E}">
        <p14:creationId xmlns:p14="http://schemas.microsoft.com/office/powerpoint/2010/main" val="28194842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56EBC0-68DA-4DB6-B674-81C07E5517FD}" type="datetime1">
              <a:rPr lang="en-US" smtClean="0"/>
              <a:t>5/16/2013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34C2BC-2128-4F04-9EFD-D926D6A0216A}" type="slidenum">
              <a:rPr lang="en-US" smtClean="0"/>
              <a:t>‹#›</a:t>
            </a:fld>
            <a:endParaRPr lang="en-US"/>
          </a:p>
        </p:txBody>
      </p:sp>
    </p:spTree>
    <p:extLst>
      <p:ext uri="{BB962C8B-B14F-4D97-AF65-F5344CB8AC3E}">
        <p14:creationId xmlns:p14="http://schemas.microsoft.com/office/powerpoint/2010/main" val="548043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78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78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smtClean="0">
              <a:solidFill>
                <a:srgbClr val="000000"/>
              </a:solidFill>
            </a:endParaRPr>
          </a:p>
        </p:txBody>
      </p:sp>
      <p:sp>
        <p:nvSpPr>
          <p:cNvPr id="778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smtClean="0">
              <a:solidFill>
                <a:srgbClr val="000000"/>
              </a:solidFill>
            </a:endParaRPr>
          </a:p>
        </p:txBody>
      </p:sp>
      <p:sp>
        <p:nvSpPr>
          <p:cNvPr id="778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A672659D-A35D-4B53-99D8-15AA85FE3E3A}" type="slidenum">
              <a:rPr lang="en-US" smtClean="0">
                <a:solidFill>
                  <a:srgbClr val="000000"/>
                </a:solidFill>
              </a:rPr>
              <a:pPr fontAlgn="base">
                <a:spcBef>
                  <a:spcPct val="0"/>
                </a:spcBef>
                <a:spcAft>
                  <a:spcPct val="0"/>
                </a:spcAft>
              </a:pPr>
              <a:t>‹#›</a:t>
            </a:fld>
            <a:endParaRPr lang="en-US" smtClean="0">
              <a:solidFill>
                <a:srgbClr val="000000"/>
              </a:solidFill>
            </a:endParaRPr>
          </a:p>
        </p:txBody>
      </p:sp>
    </p:spTree>
    <p:extLst>
      <p:ext uri="{BB962C8B-B14F-4D97-AF65-F5344CB8AC3E}">
        <p14:creationId xmlns:p14="http://schemas.microsoft.com/office/powerpoint/2010/main" val="25252128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C15F251D-B042-411E-AFDE-B0C4D4566B07}" type="slidenum">
              <a:rPr lang="en-US">
                <a:solidFill>
                  <a:srgbClr val="000000"/>
                </a:solidFill>
              </a:rPr>
              <a:pPr/>
              <a:t>1</a:t>
            </a:fld>
            <a:endParaRPr lang="en-US">
              <a:solidFill>
                <a:srgbClr val="000000"/>
              </a:solidFill>
            </a:endParaRPr>
          </a:p>
        </p:txBody>
      </p:sp>
      <p:pic>
        <p:nvPicPr>
          <p:cNvPr id="158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288"/>
            <a:ext cx="9144000" cy="687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533400" y="1447800"/>
            <a:ext cx="8229600" cy="1295400"/>
          </a:xfrm>
        </p:spPr>
        <p:txBody>
          <a:bodyPr/>
          <a:lstStyle/>
          <a:p>
            <a:r>
              <a:rPr lang="en-US" b="1" kern="1200" dirty="0">
                <a:solidFill>
                  <a:srgbClr val="000066"/>
                </a:solidFill>
                <a:latin typeface="Calibri"/>
              </a:rPr>
              <a:t>Rural Electrification in Thailand</a:t>
            </a:r>
            <a:endParaRPr lang="en-US" dirty="0">
              <a:solidFill>
                <a:srgbClr val="000066"/>
              </a:solidFill>
            </a:endParaRPr>
          </a:p>
        </p:txBody>
      </p:sp>
      <p:sp>
        <p:nvSpPr>
          <p:cNvPr id="3" name="Content Placeholder 2"/>
          <p:cNvSpPr>
            <a:spLocks noGrp="1"/>
          </p:cNvSpPr>
          <p:nvPr>
            <p:ph idx="1"/>
          </p:nvPr>
        </p:nvSpPr>
        <p:spPr>
          <a:xfrm>
            <a:off x="508000" y="2514600"/>
            <a:ext cx="8178800" cy="838200"/>
          </a:xfrm>
        </p:spPr>
        <p:txBody>
          <a:bodyPr/>
          <a:lstStyle/>
          <a:p>
            <a:pPr marL="0" lvl="0" indent="0" algn="ctr" fontAlgn="auto">
              <a:spcAft>
                <a:spcPts val="0"/>
              </a:spcAft>
              <a:buNone/>
            </a:pPr>
            <a:r>
              <a:rPr kumimoji="0" lang="en-US" sz="2900" b="0" i="0" u="none" strike="noStrike" kern="1200" cap="none" spc="0" normalizeH="0" baseline="0" noProof="0" dirty="0" smtClean="0">
                <a:ln>
                  <a:noFill/>
                </a:ln>
                <a:solidFill>
                  <a:srgbClr val="000066"/>
                </a:solidFill>
                <a:effectLst/>
                <a:uLnTx/>
                <a:uFillTx/>
                <a:latin typeface="Calibri"/>
                <a:ea typeface="+mn-ea"/>
                <a:cs typeface="+mn-cs"/>
              </a:rPr>
              <a:t>Lessons Learned from Successful Program</a:t>
            </a:r>
          </a:p>
        </p:txBody>
      </p:sp>
      <p:sp>
        <p:nvSpPr>
          <p:cNvPr id="4" name="Rectangle 3"/>
          <p:cNvSpPr/>
          <p:nvPr/>
        </p:nvSpPr>
        <p:spPr>
          <a:xfrm>
            <a:off x="4572000" y="5228272"/>
            <a:ext cx="4419600" cy="1477328"/>
          </a:xfrm>
          <a:prstGeom prst="rect">
            <a:avLst/>
          </a:prstGeom>
        </p:spPr>
        <p:txBody>
          <a:bodyPr wrap="square">
            <a:spAutoFit/>
          </a:bodyPr>
          <a:lstStyle/>
          <a:p>
            <a:pPr lvl="0" algn="r"/>
            <a:r>
              <a:rPr lang="en-US" b="1" dirty="0">
                <a:solidFill>
                  <a:schemeClr val="accent6">
                    <a:lumMod val="75000"/>
                  </a:schemeClr>
                </a:solidFill>
                <a:latin typeface="Calibri"/>
              </a:rPr>
              <a:t>Rural Electrification Workshop, Naypidaw</a:t>
            </a:r>
          </a:p>
          <a:p>
            <a:pPr lvl="0" algn="r"/>
            <a:r>
              <a:rPr lang="en-US" b="1" dirty="0">
                <a:solidFill>
                  <a:schemeClr val="accent6">
                    <a:lumMod val="75000"/>
                  </a:schemeClr>
                </a:solidFill>
                <a:latin typeface="Calibri"/>
              </a:rPr>
              <a:t>Myanmar May 30-31 2013</a:t>
            </a:r>
          </a:p>
          <a:p>
            <a:pPr lvl="0" algn="r"/>
            <a:r>
              <a:rPr lang="en-US" b="1" dirty="0">
                <a:solidFill>
                  <a:schemeClr val="accent6">
                    <a:lumMod val="75000"/>
                  </a:schemeClr>
                </a:solidFill>
                <a:latin typeface="Calibri"/>
              </a:rPr>
              <a:t>Voravate Tuntivate</a:t>
            </a:r>
          </a:p>
          <a:p>
            <a:pPr lvl="0" algn="r"/>
            <a:r>
              <a:rPr lang="en-US" b="1" dirty="0">
                <a:solidFill>
                  <a:schemeClr val="accent6">
                    <a:lumMod val="75000"/>
                  </a:schemeClr>
                </a:solidFill>
                <a:latin typeface="Calibri"/>
              </a:rPr>
              <a:t>Consultant</a:t>
            </a:r>
          </a:p>
          <a:p>
            <a:pPr lvl="0" algn="r"/>
            <a:r>
              <a:rPr lang="en-US" b="1" dirty="0" smtClean="0">
                <a:solidFill>
                  <a:schemeClr val="accent6">
                    <a:lumMod val="75000"/>
                  </a:schemeClr>
                </a:solidFill>
                <a:latin typeface="Calibri"/>
              </a:rPr>
              <a:t>EASWE, World Bank</a:t>
            </a:r>
            <a:endParaRPr lang="en-US" b="1" dirty="0">
              <a:solidFill>
                <a:schemeClr val="accent6">
                  <a:lumMod val="75000"/>
                </a:schemeClr>
              </a:solidFill>
            </a:endParaRPr>
          </a:p>
        </p:txBody>
      </p:sp>
    </p:spTree>
    <p:extLst>
      <p:ext uri="{BB962C8B-B14F-4D97-AF65-F5344CB8AC3E}">
        <p14:creationId xmlns:p14="http://schemas.microsoft.com/office/powerpoint/2010/main" val="38397570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96962"/>
          </a:xfrm>
          <a:solidFill>
            <a:schemeClr val="tx2"/>
          </a:solidFill>
        </p:spPr>
        <p:txBody>
          <a:bodyPr>
            <a:noAutofit/>
          </a:bodyPr>
          <a:lstStyle/>
          <a:p>
            <a:r>
              <a:rPr lang="en-US" sz="3600" b="1" dirty="0" smtClean="0">
                <a:solidFill>
                  <a:schemeClr val="bg1"/>
                </a:solidFill>
              </a:rPr>
              <a:t>Government Commitment to Rural Electrification and Rural Development</a:t>
            </a:r>
            <a:endParaRPr lang="en-US" sz="3600" b="1" dirty="0">
              <a:solidFill>
                <a:schemeClr val="bg1"/>
              </a:solidFill>
            </a:endParaRPr>
          </a:p>
        </p:txBody>
      </p:sp>
      <p:sp>
        <p:nvSpPr>
          <p:cNvPr id="3" name="Content Placeholder 2"/>
          <p:cNvSpPr>
            <a:spLocks noGrp="1"/>
          </p:cNvSpPr>
          <p:nvPr>
            <p:ph idx="1"/>
          </p:nvPr>
        </p:nvSpPr>
        <p:spPr>
          <a:xfrm>
            <a:off x="533400" y="1447800"/>
            <a:ext cx="8153400" cy="5029200"/>
          </a:xfrm>
        </p:spPr>
        <p:txBody>
          <a:bodyPr>
            <a:noAutofit/>
          </a:bodyPr>
          <a:lstStyle/>
          <a:p>
            <a:r>
              <a:rPr lang="en-US" dirty="0" smtClean="0">
                <a:solidFill>
                  <a:srgbClr val="000066"/>
                </a:solidFill>
              </a:rPr>
              <a:t>The Government was committed to rural electrification and coordinate rural electrification with other development programs. </a:t>
            </a:r>
          </a:p>
          <a:p>
            <a:r>
              <a:rPr lang="en-US" dirty="0" smtClean="0">
                <a:solidFill>
                  <a:srgbClr val="000066"/>
                </a:solidFill>
              </a:rPr>
              <a:t>National electrification plan and successive rural electrification projects are integrated in the National Economic and Social Development Plan (NESDP), each plan covering </a:t>
            </a:r>
            <a:r>
              <a:rPr lang="en-US" dirty="0">
                <a:solidFill>
                  <a:srgbClr val="000066"/>
                </a:solidFill>
              </a:rPr>
              <a:t>a five-year period, is considered the country’s blueprint for development </a:t>
            </a:r>
            <a:r>
              <a:rPr lang="en-US" dirty="0" smtClean="0">
                <a:solidFill>
                  <a:srgbClr val="000066"/>
                </a:solidFill>
              </a:rPr>
              <a:t>activities</a:t>
            </a:r>
          </a:p>
        </p:txBody>
      </p:sp>
      <p:sp>
        <p:nvSpPr>
          <p:cNvPr id="5" name="Slide Number Placeholder 4"/>
          <p:cNvSpPr>
            <a:spLocks noGrp="1"/>
          </p:cNvSpPr>
          <p:nvPr>
            <p:ph type="sldNum" sz="quarter" idx="12"/>
          </p:nvPr>
        </p:nvSpPr>
        <p:spPr/>
        <p:txBody>
          <a:bodyPr/>
          <a:lstStyle/>
          <a:p>
            <a:fld id="{EF34C2BC-2128-4F04-9EFD-D926D6A0216A}" type="slidenum">
              <a:rPr lang="en-US" smtClean="0"/>
              <a:t>10</a:t>
            </a:fld>
            <a:endParaRPr lang="en-US"/>
          </a:p>
        </p:txBody>
      </p:sp>
    </p:spTree>
    <p:extLst>
      <p:ext uri="{BB962C8B-B14F-4D97-AF65-F5344CB8AC3E}">
        <p14:creationId xmlns:p14="http://schemas.microsoft.com/office/powerpoint/2010/main" val="15607054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73162"/>
          </a:xfrm>
          <a:solidFill>
            <a:schemeClr val="tx2"/>
          </a:solidFill>
        </p:spPr>
        <p:txBody>
          <a:bodyPr>
            <a:noAutofit/>
          </a:bodyPr>
          <a:lstStyle/>
          <a:p>
            <a:r>
              <a:rPr lang="en-US" sz="3600" b="1" dirty="0" smtClean="0">
                <a:solidFill>
                  <a:schemeClr val="bg1"/>
                </a:solidFill>
              </a:rPr>
              <a:t>National Electrification Plan Has the Following Key Features </a:t>
            </a:r>
            <a:endParaRPr lang="en-US" sz="3600" b="1" dirty="0">
              <a:solidFill>
                <a:schemeClr val="bg1"/>
              </a:solidFill>
            </a:endParaRPr>
          </a:p>
        </p:txBody>
      </p:sp>
      <p:sp>
        <p:nvSpPr>
          <p:cNvPr id="3" name="Content Placeholder 2"/>
          <p:cNvSpPr>
            <a:spLocks noGrp="1"/>
          </p:cNvSpPr>
          <p:nvPr>
            <p:ph idx="1"/>
          </p:nvPr>
        </p:nvSpPr>
        <p:spPr>
          <a:xfrm>
            <a:off x="457200" y="1600200"/>
            <a:ext cx="8229600" cy="4953000"/>
          </a:xfrm>
        </p:spPr>
        <p:txBody>
          <a:bodyPr>
            <a:normAutofit fontScale="85000" lnSpcReduction="10000"/>
          </a:bodyPr>
          <a:lstStyle/>
          <a:p>
            <a:r>
              <a:rPr lang="en-US" sz="3000" dirty="0">
                <a:solidFill>
                  <a:srgbClr val="000066"/>
                </a:solidFill>
              </a:rPr>
              <a:t>E</a:t>
            </a:r>
            <a:r>
              <a:rPr lang="en-US" sz="3000" dirty="0" smtClean="0">
                <a:solidFill>
                  <a:srgbClr val="000066"/>
                </a:solidFill>
              </a:rPr>
              <a:t>stimated </a:t>
            </a:r>
            <a:r>
              <a:rPr lang="en-US" sz="3000" dirty="0">
                <a:solidFill>
                  <a:srgbClr val="000066"/>
                </a:solidFill>
              </a:rPr>
              <a:t>magnitude of physical and financial requirements, and time-frame to complete the program;</a:t>
            </a:r>
          </a:p>
          <a:p>
            <a:r>
              <a:rPr lang="en-US" sz="3000" dirty="0">
                <a:solidFill>
                  <a:srgbClr val="000066"/>
                </a:solidFill>
              </a:rPr>
              <a:t>C</a:t>
            </a:r>
            <a:r>
              <a:rPr lang="en-US" sz="3000" dirty="0" smtClean="0">
                <a:solidFill>
                  <a:srgbClr val="000066"/>
                </a:solidFill>
              </a:rPr>
              <a:t>riteria </a:t>
            </a:r>
            <a:r>
              <a:rPr lang="en-US" sz="3000" dirty="0">
                <a:solidFill>
                  <a:srgbClr val="000066"/>
                </a:solidFill>
              </a:rPr>
              <a:t>for designating priority regions for electrification;</a:t>
            </a:r>
          </a:p>
          <a:p>
            <a:r>
              <a:rPr lang="en-US" sz="3000" dirty="0">
                <a:solidFill>
                  <a:srgbClr val="000066"/>
                </a:solidFill>
              </a:rPr>
              <a:t>C</a:t>
            </a:r>
            <a:r>
              <a:rPr lang="en-US" sz="3000" dirty="0" smtClean="0">
                <a:solidFill>
                  <a:srgbClr val="000066"/>
                </a:solidFill>
              </a:rPr>
              <a:t>riteria </a:t>
            </a:r>
            <a:r>
              <a:rPr lang="en-US" sz="3000" dirty="0">
                <a:solidFill>
                  <a:srgbClr val="000066"/>
                </a:solidFill>
              </a:rPr>
              <a:t>and concept of priority of village selection;</a:t>
            </a:r>
          </a:p>
          <a:p>
            <a:r>
              <a:rPr lang="en-US" sz="3000" dirty="0">
                <a:solidFill>
                  <a:srgbClr val="000066"/>
                </a:solidFill>
              </a:rPr>
              <a:t>O</a:t>
            </a:r>
            <a:r>
              <a:rPr lang="en-US" sz="3000" dirty="0" smtClean="0">
                <a:solidFill>
                  <a:srgbClr val="000066"/>
                </a:solidFill>
              </a:rPr>
              <a:t>rganization </a:t>
            </a:r>
            <a:r>
              <a:rPr lang="en-US" sz="3000" dirty="0">
                <a:solidFill>
                  <a:srgbClr val="000066"/>
                </a:solidFill>
              </a:rPr>
              <a:t>and management requirements;</a:t>
            </a:r>
          </a:p>
          <a:p>
            <a:r>
              <a:rPr lang="en-US" sz="3000" dirty="0">
                <a:solidFill>
                  <a:srgbClr val="000066"/>
                </a:solidFill>
              </a:rPr>
              <a:t>A</a:t>
            </a:r>
            <a:r>
              <a:rPr lang="en-US" sz="3000" dirty="0" smtClean="0">
                <a:solidFill>
                  <a:srgbClr val="000066"/>
                </a:solidFill>
              </a:rPr>
              <a:t>nalytical </a:t>
            </a:r>
            <a:r>
              <a:rPr lang="en-US" sz="3000" dirty="0">
                <a:solidFill>
                  <a:srgbClr val="000066"/>
                </a:solidFill>
              </a:rPr>
              <a:t>parameters for system planning;</a:t>
            </a:r>
          </a:p>
          <a:p>
            <a:r>
              <a:rPr lang="en-US" sz="3000" dirty="0">
                <a:solidFill>
                  <a:srgbClr val="000066"/>
                </a:solidFill>
              </a:rPr>
              <a:t>T</a:t>
            </a:r>
            <a:r>
              <a:rPr lang="en-US" sz="3000" dirty="0" smtClean="0">
                <a:solidFill>
                  <a:srgbClr val="000066"/>
                </a:solidFill>
              </a:rPr>
              <a:t>echnical </a:t>
            </a:r>
            <a:r>
              <a:rPr lang="en-US" sz="3000" dirty="0">
                <a:solidFill>
                  <a:srgbClr val="000066"/>
                </a:solidFill>
              </a:rPr>
              <a:t>standards;</a:t>
            </a:r>
          </a:p>
          <a:p>
            <a:r>
              <a:rPr lang="en-US" sz="3000" dirty="0">
                <a:solidFill>
                  <a:srgbClr val="000066"/>
                </a:solidFill>
              </a:rPr>
              <a:t>L</a:t>
            </a:r>
            <a:r>
              <a:rPr lang="en-US" sz="3000" dirty="0" smtClean="0">
                <a:solidFill>
                  <a:srgbClr val="000066"/>
                </a:solidFill>
              </a:rPr>
              <a:t>oad </a:t>
            </a:r>
            <a:r>
              <a:rPr lang="en-US" sz="3000" dirty="0">
                <a:solidFill>
                  <a:srgbClr val="000066"/>
                </a:solidFill>
              </a:rPr>
              <a:t>promotion program;</a:t>
            </a:r>
          </a:p>
          <a:p>
            <a:r>
              <a:rPr lang="en-US" sz="3000" dirty="0">
                <a:solidFill>
                  <a:srgbClr val="000066"/>
                </a:solidFill>
              </a:rPr>
              <a:t>E</a:t>
            </a:r>
            <a:r>
              <a:rPr lang="en-US" sz="3000" dirty="0" smtClean="0">
                <a:solidFill>
                  <a:srgbClr val="000066"/>
                </a:solidFill>
              </a:rPr>
              <a:t>lectricity </a:t>
            </a:r>
            <a:r>
              <a:rPr lang="en-US" sz="3000" dirty="0">
                <a:solidFill>
                  <a:srgbClr val="000066"/>
                </a:solidFill>
              </a:rPr>
              <a:t>pricing; and</a:t>
            </a:r>
          </a:p>
          <a:p>
            <a:r>
              <a:rPr lang="en-US" sz="3000" dirty="0">
                <a:solidFill>
                  <a:srgbClr val="000066"/>
                </a:solidFill>
              </a:rPr>
              <a:t>R</a:t>
            </a:r>
            <a:r>
              <a:rPr lang="en-US" sz="3000" dirty="0" smtClean="0">
                <a:solidFill>
                  <a:srgbClr val="000066"/>
                </a:solidFill>
              </a:rPr>
              <a:t>ural </a:t>
            </a:r>
            <a:r>
              <a:rPr lang="en-US" sz="3000" dirty="0">
                <a:solidFill>
                  <a:srgbClr val="000066"/>
                </a:solidFill>
              </a:rPr>
              <a:t>electrification construction, operation and maintenance procedures</a:t>
            </a:r>
            <a:r>
              <a:rPr lang="en-US" sz="3000" dirty="0" smtClean="0">
                <a:solidFill>
                  <a:srgbClr val="000066"/>
                </a:solidFill>
              </a:rPr>
              <a:t>.</a:t>
            </a:r>
            <a:endParaRPr lang="en-US" sz="3000" dirty="0">
              <a:solidFill>
                <a:srgbClr val="000066"/>
              </a:solidFill>
            </a:endParaRPr>
          </a:p>
        </p:txBody>
      </p:sp>
      <p:sp>
        <p:nvSpPr>
          <p:cNvPr id="5" name="Slide Number Placeholder 4"/>
          <p:cNvSpPr>
            <a:spLocks noGrp="1"/>
          </p:cNvSpPr>
          <p:nvPr>
            <p:ph type="sldNum" sz="quarter" idx="12"/>
          </p:nvPr>
        </p:nvSpPr>
        <p:spPr/>
        <p:txBody>
          <a:bodyPr/>
          <a:lstStyle/>
          <a:p>
            <a:fld id="{EF34C2BC-2128-4F04-9EFD-D926D6A0216A}" type="slidenum">
              <a:rPr lang="en-US" smtClean="0"/>
              <a:t>11</a:t>
            </a:fld>
            <a:endParaRPr lang="en-US"/>
          </a:p>
        </p:txBody>
      </p:sp>
    </p:spTree>
    <p:extLst>
      <p:ext uri="{BB962C8B-B14F-4D97-AF65-F5344CB8AC3E}">
        <p14:creationId xmlns:p14="http://schemas.microsoft.com/office/powerpoint/2010/main" val="3379174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tx2"/>
          </a:solidFill>
        </p:spPr>
        <p:txBody>
          <a:bodyPr>
            <a:normAutofit/>
          </a:bodyPr>
          <a:lstStyle/>
          <a:p>
            <a:r>
              <a:rPr lang="en-US" sz="3600" b="1" dirty="0" smtClean="0">
                <a:solidFill>
                  <a:schemeClr val="bg1"/>
                </a:solidFill>
              </a:rPr>
              <a:t>Institutional Choices to Implement Rural Electrification in Thailand</a:t>
            </a:r>
            <a:endParaRPr lang="en-US" sz="3600" b="1" dirty="0">
              <a:solidFill>
                <a:schemeClr val="bg1"/>
              </a:solidFill>
            </a:endParaRPr>
          </a:p>
        </p:txBody>
      </p:sp>
    </p:spTree>
    <p:extLst>
      <p:ext uri="{BB962C8B-B14F-4D97-AF65-F5344CB8AC3E}">
        <p14:creationId xmlns:p14="http://schemas.microsoft.com/office/powerpoint/2010/main" val="23237353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676400"/>
          </a:xfrm>
          <a:solidFill>
            <a:schemeClr val="tx2"/>
          </a:solidFill>
        </p:spPr>
        <p:txBody>
          <a:bodyPr>
            <a:noAutofit/>
          </a:bodyPr>
          <a:lstStyle/>
          <a:p>
            <a:r>
              <a:rPr lang="en-US" sz="3600" b="1" dirty="0">
                <a:solidFill>
                  <a:schemeClr val="bg1"/>
                </a:solidFill>
              </a:rPr>
              <a:t>Institutional </a:t>
            </a:r>
            <a:r>
              <a:rPr lang="en-US" sz="3600" b="1" dirty="0" smtClean="0">
                <a:solidFill>
                  <a:schemeClr val="bg1"/>
                </a:solidFill>
              </a:rPr>
              <a:t>Choices</a:t>
            </a:r>
            <a:r>
              <a:rPr lang="en-US" sz="3600" b="1" dirty="0">
                <a:solidFill>
                  <a:schemeClr val="bg1"/>
                </a:solidFill>
              </a:rPr>
              <a:t> </a:t>
            </a:r>
            <a:r>
              <a:rPr lang="en-US" sz="3600" b="1" dirty="0" smtClean="0">
                <a:solidFill>
                  <a:schemeClr val="bg1"/>
                </a:solidFill>
              </a:rPr>
              <a:t>and Decision to Maintain Existing Institutional Arrangement </a:t>
            </a:r>
            <a:endParaRPr lang="en-US" sz="3600" b="1" dirty="0">
              <a:solidFill>
                <a:schemeClr val="bg1"/>
              </a:solidFill>
            </a:endParaRPr>
          </a:p>
        </p:txBody>
      </p:sp>
      <p:sp>
        <p:nvSpPr>
          <p:cNvPr id="3" name="Content Placeholder 2"/>
          <p:cNvSpPr>
            <a:spLocks noGrp="1"/>
          </p:cNvSpPr>
          <p:nvPr>
            <p:ph idx="1"/>
          </p:nvPr>
        </p:nvSpPr>
        <p:spPr>
          <a:xfrm>
            <a:off x="457200" y="1981200"/>
            <a:ext cx="8229600" cy="4419600"/>
          </a:xfrm>
        </p:spPr>
        <p:txBody>
          <a:bodyPr>
            <a:noAutofit/>
          </a:bodyPr>
          <a:lstStyle/>
          <a:p>
            <a:pPr lvl="0"/>
            <a:r>
              <a:rPr lang="en-US" sz="3000" dirty="0">
                <a:solidFill>
                  <a:srgbClr val="000066"/>
                </a:solidFill>
              </a:rPr>
              <a:t>Splitting PEA into several distribution companies to implement RE would requires several team of capable engineers and technicians, PEA did not have enough engineers and </a:t>
            </a:r>
            <a:r>
              <a:rPr lang="en-US" sz="3000" dirty="0" smtClean="0">
                <a:solidFill>
                  <a:srgbClr val="000066"/>
                </a:solidFill>
              </a:rPr>
              <a:t>technicians</a:t>
            </a:r>
          </a:p>
          <a:p>
            <a:pPr marL="0" lvl="0" indent="0">
              <a:buNone/>
            </a:pPr>
            <a:endParaRPr lang="en-US" sz="1000" dirty="0">
              <a:solidFill>
                <a:srgbClr val="000066"/>
              </a:solidFill>
            </a:endParaRPr>
          </a:p>
          <a:p>
            <a:r>
              <a:rPr lang="en-US" sz="3000" dirty="0" smtClean="0">
                <a:solidFill>
                  <a:srgbClr val="000066"/>
                </a:solidFill>
              </a:rPr>
              <a:t>Need sufficiently large service territories to provide cross subsidy from large and urban to rural customers; with subsidies PEA can maintain some financial independent for RE operation and investment</a:t>
            </a:r>
          </a:p>
        </p:txBody>
      </p:sp>
      <p:sp>
        <p:nvSpPr>
          <p:cNvPr id="5" name="Slide Number Placeholder 4"/>
          <p:cNvSpPr>
            <a:spLocks noGrp="1"/>
          </p:cNvSpPr>
          <p:nvPr>
            <p:ph type="sldNum" sz="quarter" idx="12"/>
          </p:nvPr>
        </p:nvSpPr>
        <p:spPr/>
        <p:txBody>
          <a:bodyPr/>
          <a:lstStyle/>
          <a:p>
            <a:fld id="{EF34C2BC-2128-4F04-9EFD-D926D6A0216A}" type="slidenum">
              <a:rPr lang="en-US" smtClean="0"/>
              <a:t>13</a:t>
            </a:fld>
            <a:endParaRPr lang="en-US"/>
          </a:p>
        </p:txBody>
      </p:sp>
    </p:spTree>
    <p:extLst>
      <p:ext uri="{BB962C8B-B14F-4D97-AF65-F5344CB8AC3E}">
        <p14:creationId xmlns:p14="http://schemas.microsoft.com/office/powerpoint/2010/main" val="41056694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normAutofit/>
          </a:bodyPr>
          <a:lstStyle/>
          <a:p>
            <a:r>
              <a:rPr lang="en-US" sz="3600" b="1" dirty="0" smtClean="0">
                <a:solidFill>
                  <a:schemeClr val="bg1"/>
                </a:solidFill>
              </a:rPr>
              <a:t>Institutional Choices: Problem Solving</a:t>
            </a:r>
            <a:endParaRPr lang="en-US" sz="3600" b="1" dirty="0">
              <a:solidFill>
                <a:schemeClr val="bg1"/>
              </a:solidFill>
            </a:endParaRPr>
          </a:p>
        </p:txBody>
      </p:sp>
      <p:sp>
        <p:nvSpPr>
          <p:cNvPr id="3" name="Content Placeholder 2"/>
          <p:cNvSpPr>
            <a:spLocks noGrp="1"/>
          </p:cNvSpPr>
          <p:nvPr>
            <p:ph idx="1"/>
          </p:nvPr>
        </p:nvSpPr>
        <p:spPr>
          <a:xfrm>
            <a:off x="457200" y="1676400"/>
            <a:ext cx="8229600" cy="4648200"/>
          </a:xfrm>
        </p:spPr>
        <p:txBody>
          <a:bodyPr>
            <a:normAutofit fontScale="77500" lnSpcReduction="20000"/>
          </a:bodyPr>
          <a:lstStyle/>
          <a:p>
            <a:pPr lvl="0"/>
            <a:r>
              <a:rPr lang="en-US" sz="3600" dirty="0" smtClean="0">
                <a:solidFill>
                  <a:srgbClr val="000066"/>
                </a:solidFill>
              </a:rPr>
              <a:t>PEA has clear national mandate </a:t>
            </a:r>
            <a:r>
              <a:rPr lang="en-US" sz="3600" dirty="0">
                <a:solidFill>
                  <a:srgbClr val="000066"/>
                </a:solidFill>
              </a:rPr>
              <a:t>to provide electricity to provincial cities and rural areas throughout the </a:t>
            </a:r>
            <a:r>
              <a:rPr lang="en-US" sz="3600" dirty="0" smtClean="0">
                <a:solidFill>
                  <a:srgbClr val="000066"/>
                </a:solidFill>
              </a:rPr>
              <a:t>country</a:t>
            </a:r>
          </a:p>
          <a:p>
            <a:pPr lvl="0"/>
            <a:r>
              <a:rPr lang="en-US" sz="3600" dirty="0">
                <a:solidFill>
                  <a:srgbClr val="000066"/>
                </a:solidFill>
              </a:rPr>
              <a:t>Free to </a:t>
            </a:r>
            <a:r>
              <a:rPr lang="en-US" sz="3600" dirty="0" smtClean="0">
                <a:solidFill>
                  <a:srgbClr val="000066"/>
                </a:solidFill>
              </a:rPr>
              <a:t>concentrate </a:t>
            </a:r>
            <a:r>
              <a:rPr lang="en-US" sz="3600" dirty="0">
                <a:solidFill>
                  <a:srgbClr val="000066"/>
                </a:solidFill>
              </a:rPr>
              <a:t>solely on </a:t>
            </a:r>
            <a:r>
              <a:rPr lang="en-US" sz="3600" dirty="0" smtClean="0">
                <a:solidFill>
                  <a:srgbClr val="000066"/>
                </a:solidFill>
              </a:rPr>
              <a:t>distribution (PEA </a:t>
            </a:r>
            <a:r>
              <a:rPr lang="en-US" sz="3600" dirty="0">
                <a:solidFill>
                  <a:srgbClr val="000066"/>
                </a:solidFill>
              </a:rPr>
              <a:t>also has a special office (ORE) for RE </a:t>
            </a:r>
            <a:r>
              <a:rPr lang="en-US" sz="3600" dirty="0" smtClean="0">
                <a:solidFill>
                  <a:srgbClr val="000066"/>
                </a:solidFill>
              </a:rPr>
              <a:t>projects</a:t>
            </a:r>
          </a:p>
          <a:p>
            <a:pPr lvl="0"/>
            <a:r>
              <a:rPr lang="en-US" sz="3600" dirty="0">
                <a:solidFill>
                  <a:srgbClr val="000066"/>
                </a:solidFill>
              </a:rPr>
              <a:t>Do not have to concern itself with power </a:t>
            </a:r>
            <a:r>
              <a:rPr lang="en-US" sz="3600" dirty="0" smtClean="0">
                <a:solidFill>
                  <a:srgbClr val="000066"/>
                </a:solidFill>
              </a:rPr>
              <a:t>generation, transmission, and provide </a:t>
            </a:r>
            <a:r>
              <a:rPr lang="en-US" sz="3600" dirty="0">
                <a:solidFill>
                  <a:srgbClr val="000066"/>
                </a:solidFill>
              </a:rPr>
              <a:t>electricity services to high demand and high growth </a:t>
            </a:r>
            <a:r>
              <a:rPr lang="en-US" sz="3600" dirty="0" smtClean="0">
                <a:solidFill>
                  <a:srgbClr val="000066"/>
                </a:solidFill>
              </a:rPr>
              <a:t>area</a:t>
            </a:r>
          </a:p>
          <a:p>
            <a:r>
              <a:rPr lang="en-US" sz="3600" dirty="0" smtClean="0">
                <a:solidFill>
                  <a:srgbClr val="000066"/>
                </a:solidFill>
              </a:rPr>
              <a:t>PEA has large customer bases including both urban, rural, commercial and industrial customers</a:t>
            </a:r>
          </a:p>
          <a:p>
            <a:r>
              <a:rPr lang="en-US" sz="3600" dirty="0" smtClean="0">
                <a:solidFill>
                  <a:srgbClr val="000066"/>
                </a:solidFill>
              </a:rPr>
              <a:t>Large and urban customers cross subsidize rural customers</a:t>
            </a:r>
            <a:endParaRPr lang="en-US" sz="3600" dirty="0">
              <a:solidFill>
                <a:srgbClr val="000066"/>
              </a:solidFill>
            </a:endParaRPr>
          </a:p>
          <a:p>
            <a:endParaRPr lang="en-US" dirty="0"/>
          </a:p>
        </p:txBody>
      </p:sp>
      <p:sp>
        <p:nvSpPr>
          <p:cNvPr id="5" name="Slide Number Placeholder 4"/>
          <p:cNvSpPr>
            <a:spLocks noGrp="1"/>
          </p:cNvSpPr>
          <p:nvPr>
            <p:ph type="sldNum" sz="quarter" idx="12"/>
          </p:nvPr>
        </p:nvSpPr>
        <p:spPr/>
        <p:txBody>
          <a:bodyPr/>
          <a:lstStyle/>
          <a:p>
            <a:fld id="{EF34C2BC-2128-4F04-9EFD-D926D6A0216A}" type="slidenum">
              <a:rPr lang="en-US" smtClean="0"/>
              <a:t>14</a:t>
            </a:fld>
            <a:endParaRPr lang="en-US"/>
          </a:p>
        </p:txBody>
      </p:sp>
    </p:spTree>
    <p:extLst>
      <p:ext uri="{BB962C8B-B14F-4D97-AF65-F5344CB8AC3E}">
        <p14:creationId xmlns:p14="http://schemas.microsoft.com/office/powerpoint/2010/main" val="8902304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tx2"/>
          </a:solidFill>
        </p:spPr>
        <p:txBody>
          <a:bodyPr>
            <a:normAutofit/>
          </a:bodyPr>
          <a:lstStyle/>
          <a:p>
            <a:r>
              <a:rPr lang="en-US" sz="3600" b="1" dirty="0" smtClean="0">
                <a:solidFill>
                  <a:schemeClr val="bg1"/>
                </a:solidFill>
              </a:rPr>
              <a:t>Financing Rural Electrification</a:t>
            </a:r>
            <a:endParaRPr lang="en-US" sz="3600" b="1" dirty="0">
              <a:solidFill>
                <a:schemeClr val="bg1"/>
              </a:solidFill>
            </a:endParaRP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2262762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noAutofit/>
          </a:bodyPr>
          <a:lstStyle/>
          <a:p>
            <a:r>
              <a:rPr lang="en-US" sz="3600" b="1" dirty="0">
                <a:solidFill>
                  <a:schemeClr val="bg1"/>
                </a:solidFill>
              </a:rPr>
              <a:t>How did Thailand </a:t>
            </a:r>
            <a:r>
              <a:rPr lang="en-US" sz="3600" b="1" dirty="0" smtClean="0">
                <a:solidFill>
                  <a:schemeClr val="bg1"/>
                </a:solidFill>
              </a:rPr>
              <a:t>Finance </a:t>
            </a:r>
            <a:r>
              <a:rPr lang="en-US" sz="3600" b="1" dirty="0">
                <a:solidFill>
                  <a:schemeClr val="bg1"/>
                </a:solidFill>
              </a:rPr>
              <a:t>rural electrification program?</a:t>
            </a:r>
          </a:p>
        </p:txBody>
      </p:sp>
      <p:sp>
        <p:nvSpPr>
          <p:cNvPr id="3" name="Content Placeholder 2"/>
          <p:cNvSpPr>
            <a:spLocks noGrp="1"/>
          </p:cNvSpPr>
          <p:nvPr>
            <p:ph idx="1"/>
          </p:nvPr>
        </p:nvSpPr>
        <p:spPr>
          <a:xfrm>
            <a:off x="457200" y="1676401"/>
            <a:ext cx="8229600" cy="4191000"/>
          </a:xfrm>
        </p:spPr>
        <p:txBody>
          <a:bodyPr>
            <a:normAutofit/>
          </a:bodyPr>
          <a:lstStyle/>
          <a:p>
            <a:r>
              <a:rPr lang="en-US" sz="3600" dirty="0" smtClean="0">
                <a:solidFill>
                  <a:srgbClr val="000066"/>
                </a:solidFill>
              </a:rPr>
              <a:t>System of cross subsidies and Uniform national tariffs</a:t>
            </a:r>
          </a:p>
          <a:p>
            <a:endParaRPr lang="en-US" sz="1200" dirty="0" smtClean="0">
              <a:solidFill>
                <a:srgbClr val="000066"/>
              </a:solidFill>
            </a:endParaRPr>
          </a:p>
          <a:p>
            <a:pPr lvl="0"/>
            <a:r>
              <a:rPr lang="en-US" sz="3600" dirty="0" smtClean="0">
                <a:solidFill>
                  <a:srgbClr val="000066"/>
                </a:solidFill>
              </a:rPr>
              <a:t>Blending of grants, concessional and commercial loans</a:t>
            </a:r>
          </a:p>
          <a:p>
            <a:pPr lvl="0"/>
            <a:endParaRPr lang="en-US" sz="1400" dirty="0" smtClean="0">
              <a:solidFill>
                <a:srgbClr val="000066"/>
              </a:solidFill>
            </a:endParaRPr>
          </a:p>
          <a:p>
            <a:r>
              <a:rPr lang="en-US" sz="3600" dirty="0" smtClean="0">
                <a:solidFill>
                  <a:srgbClr val="000066"/>
                </a:solidFill>
              </a:rPr>
              <a:t>Mandate to maintain financial viability</a:t>
            </a:r>
            <a:endParaRPr lang="en-US" sz="3600" dirty="0">
              <a:solidFill>
                <a:srgbClr val="000066"/>
              </a:solidFill>
            </a:endParaRPr>
          </a:p>
        </p:txBody>
      </p:sp>
      <p:sp>
        <p:nvSpPr>
          <p:cNvPr id="5" name="Slide Number Placeholder 4"/>
          <p:cNvSpPr>
            <a:spLocks noGrp="1"/>
          </p:cNvSpPr>
          <p:nvPr>
            <p:ph type="sldNum" sz="quarter" idx="12"/>
          </p:nvPr>
        </p:nvSpPr>
        <p:spPr/>
        <p:txBody>
          <a:bodyPr/>
          <a:lstStyle/>
          <a:p>
            <a:fld id="{EF34C2BC-2128-4F04-9EFD-D926D6A0216A}" type="slidenum">
              <a:rPr lang="en-US" smtClean="0"/>
              <a:t>16</a:t>
            </a:fld>
            <a:endParaRPr lang="en-US"/>
          </a:p>
        </p:txBody>
      </p:sp>
    </p:spTree>
    <p:extLst>
      <p:ext uri="{BB962C8B-B14F-4D97-AF65-F5344CB8AC3E}">
        <p14:creationId xmlns:p14="http://schemas.microsoft.com/office/powerpoint/2010/main" val="35971214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a:solidFill>
            <a:schemeClr val="tx2"/>
          </a:solidFill>
        </p:spPr>
        <p:txBody>
          <a:bodyPr>
            <a:noAutofit/>
          </a:bodyPr>
          <a:lstStyle/>
          <a:p>
            <a:r>
              <a:rPr lang="en-US" sz="3600" b="1" dirty="0" smtClean="0">
                <a:solidFill>
                  <a:schemeClr val="bg1"/>
                </a:solidFill>
              </a:rPr>
              <a:t>Uniform Electricity Pricing Policy and Cross Subsidies</a:t>
            </a:r>
            <a:endParaRPr lang="en-US" sz="3600" b="1" dirty="0">
              <a:solidFill>
                <a:schemeClr val="bg1"/>
              </a:solidFill>
            </a:endParaRPr>
          </a:p>
        </p:txBody>
      </p:sp>
      <p:sp>
        <p:nvSpPr>
          <p:cNvPr id="3" name="Content Placeholder 2"/>
          <p:cNvSpPr>
            <a:spLocks noGrp="1"/>
          </p:cNvSpPr>
          <p:nvPr>
            <p:ph idx="1"/>
          </p:nvPr>
        </p:nvSpPr>
        <p:spPr>
          <a:xfrm>
            <a:off x="457200" y="1447800"/>
            <a:ext cx="8229600" cy="4953000"/>
          </a:xfrm>
        </p:spPr>
        <p:txBody>
          <a:bodyPr>
            <a:noAutofit/>
          </a:bodyPr>
          <a:lstStyle/>
          <a:p>
            <a:r>
              <a:rPr lang="en-US" sz="2800" dirty="0">
                <a:solidFill>
                  <a:srgbClr val="000066"/>
                </a:solidFill>
              </a:rPr>
              <a:t>Both PEA and MEA were required to use the same electricity retail rate </a:t>
            </a:r>
            <a:r>
              <a:rPr lang="en-US" sz="2800" dirty="0" smtClean="0">
                <a:solidFill>
                  <a:srgbClr val="000066"/>
                </a:solidFill>
              </a:rPr>
              <a:t>structures</a:t>
            </a:r>
          </a:p>
          <a:p>
            <a:r>
              <a:rPr lang="en-US" sz="2800" dirty="0" smtClean="0">
                <a:solidFill>
                  <a:srgbClr val="000066"/>
                </a:solidFill>
              </a:rPr>
              <a:t>Electric </a:t>
            </a:r>
            <a:r>
              <a:rPr lang="en-US" sz="2800" dirty="0">
                <a:solidFill>
                  <a:srgbClr val="000066"/>
                </a:solidFill>
              </a:rPr>
              <a:t>retail tariff rate structures were designed to charge larger users at </a:t>
            </a:r>
            <a:r>
              <a:rPr lang="en-US" sz="2800" dirty="0" smtClean="0">
                <a:solidFill>
                  <a:srgbClr val="000066"/>
                </a:solidFill>
              </a:rPr>
              <a:t>higher </a:t>
            </a:r>
            <a:r>
              <a:rPr lang="en-US" sz="2800" dirty="0">
                <a:solidFill>
                  <a:srgbClr val="000066"/>
                </a:solidFill>
              </a:rPr>
              <a:t>rate than small </a:t>
            </a:r>
            <a:r>
              <a:rPr lang="en-US" sz="2800" dirty="0" smtClean="0">
                <a:solidFill>
                  <a:srgbClr val="000066"/>
                </a:solidFill>
              </a:rPr>
              <a:t>users (large customers to rural households)</a:t>
            </a:r>
            <a:endParaRPr lang="en-US" sz="2800" dirty="0">
              <a:solidFill>
                <a:srgbClr val="000066"/>
              </a:solidFill>
            </a:endParaRPr>
          </a:p>
          <a:p>
            <a:r>
              <a:rPr lang="en-US" sz="2800" dirty="0">
                <a:solidFill>
                  <a:srgbClr val="000066"/>
                </a:solidFill>
              </a:rPr>
              <a:t>EGAT was required to charge PEA at 30 percent lower than it charges </a:t>
            </a:r>
            <a:r>
              <a:rPr lang="en-US" sz="2800" dirty="0" smtClean="0">
                <a:solidFill>
                  <a:srgbClr val="000066"/>
                </a:solidFill>
              </a:rPr>
              <a:t>MEA (BMA customers to provincial customers)</a:t>
            </a:r>
            <a:endParaRPr lang="en-US" sz="2800" dirty="0">
              <a:solidFill>
                <a:srgbClr val="000066"/>
              </a:solidFill>
            </a:endParaRPr>
          </a:p>
          <a:p>
            <a:r>
              <a:rPr lang="en-US" sz="2800" dirty="0">
                <a:solidFill>
                  <a:srgbClr val="000066"/>
                </a:solidFill>
              </a:rPr>
              <a:t>Government pricing policy provided a reasonable return on investments and sufficient funds to finance the expansion program of each power </a:t>
            </a:r>
            <a:r>
              <a:rPr lang="en-US" sz="2800" dirty="0" smtClean="0">
                <a:solidFill>
                  <a:srgbClr val="000066"/>
                </a:solidFill>
              </a:rPr>
              <a:t>company</a:t>
            </a:r>
            <a:endParaRPr lang="en-US" sz="2800" dirty="0">
              <a:solidFill>
                <a:srgbClr val="000066"/>
              </a:solidFill>
            </a:endParaRPr>
          </a:p>
        </p:txBody>
      </p:sp>
      <p:sp>
        <p:nvSpPr>
          <p:cNvPr id="5" name="Slide Number Placeholder 4"/>
          <p:cNvSpPr>
            <a:spLocks noGrp="1"/>
          </p:cNvSpPr>
          <p:nvPr>
            <p:ph type="sldNum" sz="quarter" idx="12"/>
          </p:nvPr>
        </p:nvSpPr>
        <p:spPr/>
        <p:txBody>
          <a:bodyPr/>
          <a:lstStyle/>
          <a:p>
            <a:fld id="{EF34C2BC-2128-4F04-9EFD-D926D6A0216A}" type="slidenum">
              <a:rPr lang="en-US" smtClean="0"/>
              <a:t>17</a:t>
            </a:fld>
            <a:endParaRPr lang="en-US"/>
          </a:p>
        </p:txBody>
      </p:sp>
    </p:spTree>
    <p:extLst>
      <p:ext uri="{BB962C8B-B14F-4D97-AF65-F5344CB8AC3E}">
        <p14:creationId xmlns:p14="http://schemas.microsoft.com/office/powerpoint/2010/main" val="13860484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a:solidFill>
            <a:schemeClr val="tx2"/>
          </a:solidFill>
        </p:spPr>
        <p:txBody>
          <a:bodyPr>
            <a:noAutofit/>
          </a:bodyPr>
          <a:lstStyle/>
          <a:p>
            <a:r>
              <a:rPr lang="en-US" sz="3600" b="1" dirty="0">
                <a:solidFill>
                  <a:schemeClr val="bg1"/>
                </a:solidFill>
              </a:rPr>
              <a:t>Example: Thailand’s Rate Structure, </a:t>
            </a:r>
            <a:br>
              <a:rPr lang="en-US" sz="3600" b="1" dirty="0">
                <a:solidFill>
                  <a:schemeClr val="bg1"/>
                </a:solidFill>
              </a:rPr>
            </a:br>
            <a:r>
              <a:rPr lang="en-US" sz="3600" b="1" dirty="0">
                <a:solidFill>
                  <a:schemeClr val="bg1"/>
                </a:solidFill>
              </a:rPr>
              <a:t>Circa </a:t>
            </a:r>
            <a:r>
              <a:rPr lang="en-US" sz="3600" b="1" dirty="0" smtClean="0">
                <a:solidFill>
                  <a:schemeClr val="bg1"/>
                </a:solidFill>
              </a:rPr>
              <a:t>1992 </a:t>
            </a:r>
            <a:r>
              <a:rPr lang="en-US" sz="3600" b="1" dirty="0">
                <a:solidFill>
                  <a:schemeClr val="bg1"/>
                </a:solidFill>
              </a:rPr>
              <a:t>(Residential)</a:t>
            </a:r>
          </a:p>
        </p:txBody>
      </p:sp>
      <p:sp>
        <p:nvSpPr>
          <p:cNvPr id="3" name="Text Placeholder 2"/>
          <p:cNvSpPr>
            <a:spLocks noGrp="1"/>
          </p:cNvSpPr>
          <p:nvPr>
            <p:ph type="body" idx="1"/>
          </p:nvPr>
        </p:nvSpPr>
        <p:spPr>
          <a:xfrm>
            <a:off x="762000" y="1371600"/>
            <a:ext cx="7543800" cy="914400"/>
          </a:xfrm>
        </p:spPr>
        <p:txBody>
          <a:bodyPr>
            <a:normAutofit/>
          </a:bodyPr>
          <a:lstStyle/>
          <a:p>
            <a:r>
              <a:rPr lang="en-US" sz="1800" b="0" dirty="0">
                <a:solidFill>
                  <a:srgbClr val="000066"/>
                </a:solidFill>
              </a:rPr>
              <a:t>E</a:t>
            </a:r>
            <a:r>
              <a:rPr lang="en-US" sz="1800" b="0" dirty="0" smtClean="0">
                <a:solidFill>
                  <a:srgbClr val="000066"/>
                </a:solidFill>
              </a:rPr>
              <a:t>xchange </a:t>
            </a:r>
            <a:r>
              <a:rPr lang="en-US" sz="1800" b="0" dirty="0">
                <a:solidFill>
                  <a:srgbClr val="000066"/>
                </a:solidFill>
              </a:rPr>
              <a:t>Rate </a:t>
            </a:r>
            <a:r>
              <a:rPr lang="en-US" sz="1800" b="0" dirty="0" smtClean="0">
                <a:solidFill>
                  <a:srgbClr val="000066"/>
                </a:solidFill>
              </a:rPr>
              <a:t>25 </a:t>
            </a:r>
            <a:r>
              <a:rPr lang="en-US" sz="1800" b="0" dirty="0">
                <a:solidFill>
                  <a:srgbClr val="000066"/>
                </a:solidFill>
              </a:rPr>
              <a:t>Baht = 1 US</a:t>
            </a:r>
            <a:r>
              <a:rPr lang="en-US" sz="1800" b="0" dirty="0" smtClean="0">
                <a:solidFill>
                  <a:srgbClr val="000066"/>
                </a:solidFill>
              </a:rPr>
              <a:t>$, </a:t>
            </a:r>
          </a:p>
          <a:p>
            <a:r>
              <a:rPr lang="en-US" sz="1800" b="0" dirty="0" smtClean="0">
                <a:solidFill>
                  <a:srgbClr val="000066"/>
                </a:solidFill>
              </a:rPr>
              <a:t>Up to 35 kWh cost 4.8 US Cents or 1.20 Baht per kWh </a:t>
            </a:r>
            <a:endParaRPr lang="en-US" sz="1800" b="0" dirty="0">
              <a:solidFill>
                <a:srgbClr val="000066"/>
              </a:solidFill>
            </a:endParaRPr>
          </a:p>
        </p:txBody>
      </p:sp>
      <p:pic>
        <p:nvPicPr>
          <p:cNvPr id="2051"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85800" y="2362200"/>
            <a:ext cx="7772399" cy="4144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EF34C2BC-2128-4F04-9EFD-D926D6A0216A}" type="slidenum">
              <a:rPr lang="en-US" smtClean="0"/>
              <a:t>18</a:t>
            </a:fld>
            <a:endParaRPr lang="en-US"/>
          </a:p>
        </p:txBody>
      </p:sp>
    </p:spTree>
    <p:extLst>
      <p:ext uri="{BB962C8B-B14F-4D97-AF65-F5344CB8AC3E}">
        <p14:creationId xmlns:p14="http://schemas.microsoft.com/office/powerpoint/2010/main" val="908532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a:solidFill>
            <a:schemeClr val="tx2"/>
          </a:solidFill>
        </p:spPr>
        <p:txBody>
          <a:bodyPr>
            <a:noAutofit/>
          </a:bodyPr>
          <a:lstStyle/>
          <a:p>
            <a:r>
              <a:rPr lang="en-US" sz="3600" b="1" dirty="0">
                <a:solidFill>
                  <a:schemeClr val="bg1"/>
                </a:solidFill>
              </a:rPr>
              <a:t>Example: Thailand’s Rate Structure, </a:t>
            </a:r>
            <a:br>
              <a:rPr lang="en-US" sz="3600" b="1" dirty="0">
                <a:solidFill>
                  <a:schemeClr val="bg1"/>
                </a:solidFill>
              </a:rPr>
            </a:br>
            <a:r>
              <a:rPr lang="en-US" sz="3600" b="1" dirty="0">
                <a:solidFill>
                  <a:schemeClr val="bg1"/>
                </a:solidFill>
              </a:rPr>
              <a:t>Circa 2002 (Residential)</a:t>
            </a:r>
          </a:p>
        </p:txBody>
      </p:sp>
      <p:sp>
        <p:nvSpPr>
          <p:cNvPr id="3" name="Text Placeholder 2"/>
          <p:cNvSpPr>
            <a:spLocks noGrp="1"/>
          </p:cNvSpPr>
          <p:nvPr>
            <p:ph type="body" idx="1"/>
          </p:nvPr>
        </p:nvSpPr>
        <p:spPr>
          <a:xfrm>
            <a:off x="1447800" y="1524000"/>
            <a:ext cx="6400800" cy="1143000"/>
          </a:xfrm>
        </p:spPr>
        <p:txBody>
          <a:bodyPr>
            <a:normAutofit/>
          </a:bodyPr>
          <a:lstStyle/>
          <a:p>
            <a:pPr marL="342900" indent="-342900">
              <a:buFont typeface="Wingdings" pitchFamily="2" charset="2"/>
              <a:buChar char="§"/>
            </a:pPr>
            <a:r>
              <a:rPr lang="en-US" sz="2000" b="0" dirty="0">
                <a:solidFill>
                  <a:srgbClr val="000066"/>
                </a:solidFill>
              </a:rPr>
              <a:t>Fixed charge of US$0.20 cents </a:t>
            </a:r>
            <a:r>
              <a:rPr lang="en-US" sz="2000" b="0" dirty="0" smtClean="0">
                <a:solidFill>
                  <a:srgbClr val="000066"/>
                </a:solidFill>
              </a:rPr>
              <a:t>or 8 Baht for </a:t>
            </a:r>
            <a:r>
              <a:rPr lang="en-US" sz="2000" b="0" dirty="0">
                <a:solidFill>
                  <a:srgbClr val="000066"/>
                </a:solidFill>
              </a:rPr>
              <a:t>&lt;150 KWh</a:t>
            </a:r>
          </a:p>
          <a:p>
            <a:pPr marL="342900" indent="-342900">
              <a:buFont typeface="Wingdings" pitchFamily="2" charset="2"/>
              <a:buChar char="§"/>
            </a:pPr>
            <a:r>
              <a:rPr lang="en-US" sz="2000" b="0" dirty="0" smtClean="0">
                <a:solidFill>
                  <a:srgbClr val="000066"/>
                </a:solidFill>
              </a:rPr>
              <a:t>Fixed </a:t>
            </a:r>
            <a:r>
              <a:rPr lang="en-US" sz="2000" b="0" dirty="0">
                <a:solidFill>
                  <a:srgbClr val="000066"/>
                </a:solidFill>
              </a:rPr>
              <a:t>charge of US$1.02 </a:t>
            </a:r>
            <a:r>
              <a:rPr lang="en-US" sz="2000" b="0" dirty="0" smtClean="0">
                <a:solidFill>
                  <a:srgbClr val="000066"/>
                </a:solidFill>
              </a:rPr>
              <a:t>or 40.80 Baht for </a:t>
            </a:r>
            <a:r>
              <a:rPr lang="en-US" sz="2000" b="0" dirty="0">
                <a:solidFill>
                  <a:srgbClr val="000066"/>
                </a:solidFill>
              </a:rPr>
              <a:t>&gt;150 KWh</a:t>
            </a:r>
          </a:p>
          <a:p>
            <a:r>
              <a:rPr lang="en-US" sz="2000" b="0" dirty="0" smtClean="0">
                <a:solidFill>
                  <a:srgbClr val="000066"/>
                </a:solidFill>
              </a:rPr>
              <a:t>	Exchange </a:t>
            </a:r>
            <a:r>
              <a:rPr lang="en-US" sz="2000" b="0" dirty="0">
                <a:solidFill>
                  <a:srgbClr val="000066"/>
                </a:solidFill>
              </a:rPr>
              <a:t>Rate 40 Baht = 1 US$ </a:t>
            </a:r>
          </a:p>
        </p:txBody>
      </p:sp>
      <p:graphicFrame>
        <p:nvGraphicFramePr>
          <p:cNvPr id="6" name="Content Placeholder 5"/>
          <p:cNvGraphicFramePr>
            <a:graphicFrameLocks noGrp="1"/>
          </p:cNvGraphicFramePr>
          <p:nvPr>
            <p:ph sz="half" idx="2"/>
            <p:extLst>
              <p:ext uri="{D42A27DB-BD31-4B8C-83A1-F6EECF244321}">
                <p14:modId xmlns:p14="http://schemas.microsoft.com/office/powerpoint/2010/main" val="4068286742"/>
              </p:ext>
            </p:extLst>
          </p:nvPr>
        </p:nvGraphicFramePr>
        <p:xfrm>
          <a:off x="457200" y="2667000"/>
          <a:ext cx="8077200" cy="3459163"/>
        </p:xfrm>
        <a:graphic>
          <a:graphicData uri="http://schemas.openxmlformats.org/drawingml/2006/chart">
            <c:chart xmlns:c="http://schemas.openxmlformats.org/drawingml/2006/chart" xmlns:r="http://schemas.openxmlformats.org/officeDocument/2006/relationships" r:id="rId3"/>
          </a:graphicData>
        </a:graphic>
      </p:graphicFrame>
      <p:sp>
        <p:nvSpPr>
          <p:cNvPr id="5" name="Slide Number Placeholder 4"/>
          <p:cNvSpPr>
            <a:spLocks noGrp="1"/>
          </p:cNvSpPr>
          <p:nvPr>
            <p:ph type="sldNum" sz="quarter" idx="12"/>
          </p:nvPr>
        </p:nvSpPr>
        <p:spPr/>
        <p:txBody>
          <a:bodyPr/>
          <a:lstStyle/>
          <a:p>
            <a:fld id="{EF34C2BC-2128-4F04-9EFD-D926D6A0216A}" type="slidenum">
              <a:rPr lang="en-US" smtClean="0"/>
              <a:t>19</a:t>
            </a:fld>
            <a:endParaRPr lang="en-US"/>
          </a:p>
        </p:txBody>
      </p:sp>
    </p:spTree>
    <p:extLst>
      <p:ext uri="{BB962C8B-B14F-4D97-AF65-F5344CB8AC3E}">
        <p14:creationId xmlns:p14="http://schemas.microsoft.com/office/powerpoint/2010/main" val="3147628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9878" name="Rectangle 6"/>
          <p:cNvSpPr>
            <a:spLocks noChangeArrowheads="1"/>
          </p:cNvSpPr>
          <p:nvPr/>
        </p:nvSpPr>
        <p:spPr bwMode="auto">
          <a:xfrm>
            <a:off x="3886200" y="5867400"/>
            <a:ext cx="441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fontAlgn="base">
              <a:spcBef>
                <a:spcPct val="0"/>
              </a:spcBef>
              <a:spcAft>
                <a:spcPct val="0"/>
              </a:spcAft>
            </a:pPr>
            <a:r>
              <a:rPr lang="en-US" sz="4400" smtClean="0">
                <a:solidFill>
                  <a:srgbClr val="000000"/>
                </a:solidFill>
              </a:rPr>
              <a:t/>
            </a:r>
            <a:br>
              <a:rPr lang="en-US" sz="4400" smtClean="0">
                <a:solidFill>
                  <a:srgbClr val="000000"/>
                </a:solidFill>
              </a:rPr>
            </a:br>
            <a:endParaRPr lang="en-US" sz="4400" smtClean="0">
              <a:solidFill>
                <a:srgbClr val="000000"/>
              </a:solidFill>
            </a:endParaRPr>
          </a:p>
        </p:txBody>
      </p:sp>
      <p:sp>
        <p:nvSpPr>
          <p:cNvPr id="3" name="Title 1"/>
          <p:cNvSpPr>
            <a:spLocks noGrp="1"/>
          </p:cNvSpPr>
          <p:nvPr>
            <p:ph type="title"/>
          </p:nvPr>
        </p:nvSpPr>
        <p:spPr>
          <a:xfrm>
            <a:off x="457200" y="274638"/>
            <a:ext cx="8229600" cy="1143000"/>
          </a:xfrm>
        </p:spPr>
        <p:txBody>
          <a:bodyPr>
            <a:normAutofit/>
          </a:bodyPr>
          <a:lstStyle/>
          <a:p>
            <a:r>
              <a:rPr lang="en-US" b="1" dirty="0" smtClean="0">
                <a:solidFill>
                  <a:schemeClr val="bg1"/>
                </a:solidFill>
              </a:rPr>
              <a:t>Outline</a:t>
            </a:r>
            <a:endParaRPr lang="en-US" b="1" dirty="0">
              <a:solidFill>
                <a:schemeClr val="bg1"/>
              </a:solidFill>
            </a:endParaRPr>
          </a:p>
        </p:txBody>
      </p:sp>
      <p:sp>
        <p:nvSpPr>
          <p:cNvPr id="4" name="Content Placeholder 2"/>
          <p:cNvSpPr txBox="1">
            <a:spLocks/>
          </p:cNvSpPr>
          <p:nvPr/>
        </p:nvSpPr>
        <p:spPr>
          <a:xfrm>
            <a:off x="2590800" y="1600200"/>
            <a:ext cx="6096000" cy="4525963"/>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600" b="0" i="0" u="none" strike="noStrike" kern="1200" cap="none" spc="0" normalizeH="0" baseline="0" noProof="0" dirty="0" smtClean="0">
                <a:ln>
                  <a:noFill/>
                </a:ln>
                <a:solidFill>
                  <a:srgbClr val="000066"/>
                </a:solidFill>
                <a:effectLst/>
                <a:uLnTx/>
                <a:uFillTx/>
                <a:latin typeface="Calibri"/>
                <a:ea typeface="+mn-ea"/>
                <a:cs typeface="+mn-cs"/>
              </a:rPr>
              <a:t>Background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600" b="0" i="0" u="none" strike="noStrike" kern="1200" cap="none" spc="0" normalizeH="0" baseline="0" noProof="0" dirty="0" smtClean="0">
                <a:ln>
                  <a:noFill/>
                </a:ln>
                <a:solidFill>
                  <a:srgbClr val="000066"/>
                </a:solidFill>
                <a:effectLst/>
                <a:uLnTx/>
                <a:uFillTx/>
                <a:latin typeface="Calibri"/>
                <a:ea typeface="+mn-ea"/>
                <a:cs typeface="+mn-cs"/>
              </a:rPr>
              <a:t>Rural Electrification Planning Stage and Government Commitment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600" b="0" i="0" u="none" strike="noStrike" kern="1200" cap="none" spc="0" normalizeH="0" baseline="0" noProof="0" dirty="0" smtClean="0">
                <a:ln>
                  <a:noFill/>
                </a:ln>
                <a:solidFill>
                  <a:srgbClr val="000066"/>
                </a:solidFill>
                <a:effectLst/>
                <a:uLnTx/>
                <a:uFillTx/>
                <a:latin typeface="Calibri"/>
                <a:ea typeface="+mn-ea"/>
                <a:cs typeface="+mn-cs"/>
              </a:rPr>
              <a:t>Institutional Choice to Implement Rural Electrification Program</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600" b="0" i="0" u="none" strike="noStrike" kern="1200" cap="none" spc="0" normalizeH="0" baseline="0" noProof="0" dirty="0" smtClean="0">
                <a:ln>
                  <a:noFill/>
                </a:ln>
                <a:solidFill>
                  <a:srgbClr val="000066"/>
                </a:solidFill>
                <a:effectLst/>
                <a:uLnTx/>
                <a:uFillTx/>
                <a:latin typeface="Calibri"/>
                <a:ea typeface="+mn-ea"/>
                <a:cs typeface="+mn-cs"/>
              </a:rPr>
              <a:t>Financing Rural Electrification Program</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600" b="0" i="0" u="none" strike="noStrike" kern="1200" cap="none" spc="0" normalizeH="0" baseline="0" noProof="0" dirty="0" smtClean="0">
                <a:ln>
                  <a:noFill/>
                </a:ln>
                <a:solidFill>
                  <a:srgbClr val="000066"/>
                </a:solidFill>
                <a:effectLst/>
                <a:uLnTx/>
                <a:uFillTx/>
                <a:latin typeface="Calibri"/>
                <a:ea typeface="+mn-ea"/>
                <a:cs typeface="+mn-cs"/>
              </a:rPr>
              <a:t>Strategies to Maintain Financial Viability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6716865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a:solidFill>
            <a:schemeClr val="tx2"/>
          </a:solidFill>
        </p:spPr>
        <p:txBody>
          <a:bodyPr>
            <a:noAutofit/>
          </a:bodyPr>
          <a:lstStyle/>
          <a:p>
            <a:r>
              <a:rPr lang="en-US" sz="3600" b="1" dirty="0">
                <a:solidFill>
                  <a:schemeClr val="bg1"/>
                </a:solidFill>
              </a:rPr>
              <a:t>Example: Thailand’s Rate Structure, </a:t>
            </a:r>
            <a:br>
              <a:rPr lang="en-US" sz="3600" b="1" dirty="0">
                <a:solidFill>
                  <a:schemeClr val="bg1"/>
                </a:solidFill>
              </a:rPr>
            </a:br>
            <a:r>
              <a:rPr lang="en-US" sz="3600" b="1" dirty="0">
                <a:solidFill>
                  <a:schemeClr val="bg1"/>
                </a:solidFill>
              </a:rPr>
              <a:t>Circa </a:t>
            </a:r>
            <a:r>
              <a:rPr lang="en-US" sz="3600" b="1" dirty="0" smtClean="0">
                <a:solidFill>
                  <a:schemeClr val="bg1"/>
                </a:solidFill>
              </a:rPr>
              <a:t>2013 </a:t>
            </a:r>
            <a:r>
              <a:rPr lang="en-US" sz="3600" b="1" dirty="0">
                <a:solidFill>
                  <a:schemeClr val="bg1"/>
                </a:solidFill>
              </a:rPr>
              <a:t>(Residential)</a:t>
            </a:r>
          </a:p>
        </p:txBody>
      </p:sp>
      <p:sp>
        <p:nvSpPr>
          <p:cNvPr id="3" name="Text Placeholder 2"/>
          <p:cNvSpPr>
            <a:spLocks noGrp="1"/>
          </p:cNvSpPr>
          <p:nvPr>
            <p:ph type="body" idx="1"/>
          </p:nvPr>
        </p:nvSpPr>
        <p:spPr>
          <a:xfrm>
            <a:off x="1447800" y="1524000"/>
            <a:ext cx="6934200" cy="1143000"/>
          </a:xfrm>
        </p:spPr>
        <p:txBody>
          <a:bodyPr>
            <a:normAutofit/>
          </a:bodyPr>
          <a:lstStyle/>
          <a:p>
            <a:pPr marL="342900" indent="-342900">
              <a:buFont typeface="Wingdings" pitchFamily="2" charset="2"/>
              <a:buChar char="§"/>
            </a:pPr>
            <a:r>
              <a:rPr lang="en-US" sz="2000" b="0" dirty="0">
                <a:solidFill>
                  <a:srgbClr val="000066"/>
                </a:solidFill>
              </a:rPr>
              <a:t>Fixed charge of </a:t>
            </a:r>
            <a:r>
              <a:rPr lang="en-US" sz="2000" b="0" dirty="0" smtClean="0">
                <a:solidFill>
                  <a:srgbClr val="000066"/>
                </a:solidFill>
              </a:rPr>
              <a:t>US$0.27 </a:t>
            </a:r>
            <a:r>
              <a:rPr lang="en-US" sz="2000" b="0" dirty="0">
                <a:solidFill>
                  <a:srgbClr val="000066"/>
                </a:solidFill>
              </a:rPr>
              <a:t>cents </a:t>
            </a:r>
            <a:r>
              <a:rPr lang="en-US" sz="2000" b="0" dirty="0" smtClean="0">
                <a:solidFill>
                  <a:srgbClr val="000066"/>
                </a:solidFill>
              </a:rPr>
              <a:t>or 8.19 Baht for </a:t>
            </a:r>
            <a:r>
              <a:rPr lang="en-US" sz="2000" b="0" dirty="0">
                <a:solidFill>
                  <a:srgbClr val="000066"/>
                </a:solidFill>
              </a:rPr>
              <a:t>&lt;150 KWh</a:t>
            </a:r>
          </a:p>
          <a:p>
            <a:pPr marL="342900" indent="-342900">
              <a:buFont typeface="Wingdings" pitchFamily="2" charset="2"/>
              <a:buChar char="§"/>
            </a:pPr>
            <a:r>
              <a:rPr lang="en-US" sz="2000" b="0" dirty="0" smtClean="0">
                <a:solidFill>
                  <a:srgbClr val="000066"/>
                </a:solidFill>
              </a:rPr>
              <a:t>Fixed </a:t>
            </a:r>
            <a:r>
              <a:rPr lang="en-US" sz="2000" b="0" dirty="0">
                <a:solidFill>
                  <a:srgbClr val="000066"/>
                </a:solidFill>
              </a:rPr>
              <a:t>charge of </a:t>
            </a:r>
            <a:r>
              <a:rPr lang="en-US" sz="2000" b="0" dirty="0" smtClean="0">
                <a:solidFill>
                  <a:srgbClr val="000066"/>
                </a:solidFill>
              </a:rPr>
              <a:t>US$1.28 or 38.22 baht for </a:t>
            </a:r>
            <a:r>
              <a:rPr lang="en-US" sz="2000" b="0" dirty="0">
                <a:solidFill>
                  <a:srgbClr val="000066"/>
                </a:solidFill>
              </a:rPr>
              <a:t>&gt;150 KWh</a:t>
            </a:r>
          </a:p>
          <a:p>
            <a:r>
              <a:rPr lang="en-US" sz="2000" b="0" dirty="0" smtClean="0">
                <a:solidFill>
                  <a:srgbClr val="000066"/>
                </a:solidFill>
              </a:rPr>
              <a:t>	Exchange </a:t>
            </a:r>
            <a:r>
              <a:rPr lang="en-US" sz="2000" b="0" dirty="0">
                <a:solidFill>
                  <a:srgbClr val="000066"/>
                </a:solidFill>
              </a:rPr>
              <a:t>Rate </a:t>
            </a:r>
            <a:r>
              <a:rPr lang="en-US" sz="2000" b="0" dirty="0" smtClean="0">
                <a:solidFill>
                  <a:srgbClr val="000066"/>
                </a:solidFill>
              </a:rPr>
              <a:t>29.8 </a:t>
            </a:r>
            <a:r>
              <a:rPr lang="en-US" sz="2000" b="0" dirty="0">
                <a:solidFill>
                  <a:srgbClr val="000066"/>
                </a:solidFill>
              </a:rPr>
              <a:t>Baht = 1 US$ </a:t>
            </a:r>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val="1773469505"/>
              </p:ext>
            </p:extLst>
          </p:nvPr>
        </p:nvGraphicFramePr>
        <p:xfrm>
          <a:off x="457200" y="2667000"/>
          <a:ext cx="8229600" cy="3459163"/>
        </p:xfrm>
        <a:graphic>
          <a:graphicData uri="http://schemas.openxmlformats.org/drawingml/2006/chart">
            <c:chart xmlns:c="http://schemas.openxmlformats.org/drawingml/2006/chart" xmlns:r="http://schemas.openxmlformats.org/officeDocument/2006/relationships" r:id="rId3"/>
          </a:graphicData>
        </a:graphic>
      </p:graphicFrame>
      <p:sp>
        <p:nvSpPr>
          <p:cNvPr id="5" name="Slide Number Placeholder 4"/>
          <p:cNvSpPr>
            <a:spLocks noGrp="1"/>
          </p:cNvSpPr>
          <p:nvPr>
            <p:ph type="sldNum" sz="quarter" idx="12"/>
          </p:nvPr>
        </p:nvSpPr>
        <p:spPr/>
        <p:txBody>
          <a:bodyPr/>
          <a:lstStyle/>
          <a:p>
            <a:fld id="{EF34C2BC-2128-4F04-9EFD-D926D6A0216A}" type="slidenum">
              <a:rPr lang="en-US" smtClean="0"/>
              <a:t>20</a:t>
            </a:fld>
            <a:endParaRPr lang="en-US"/>
          </a:p>
        </p:txBody>
      </p:sp>
    </p:spTree>
    <p:extLst>
      <p:ext uri="{BB962C8B-B14F-4D97-AF65-F5344CB8AC3E}">
        <p14:creationId xmlns:p14="http://schemas.microsoft.com/office/powerpoint/2010/main" val="25096500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normAutofit/>
          </a:bodyPr>
          <a:lstStyle/>
          <a:p>
            <a:r>
              <a:rPr lang="en-US" sz="3600" b="1" dirty="0" smtClean="0">
                <a:solidFill>
                  <a:schemeClr val="bg1"/>
                </a:solidFill>
              </a:rPr>
              <a:t>Effect of Bulk Rate Concession</a:t>
            </a:r>
            <a:endParaRPr lang="en-US" sz="3600" b="1" dirty="0">
              <a:solidFill>
                <a:schemeClr val="bg1"/>
              </a:solidFill>
            </a:endParaRPr>
          </a:p>
        </p:txBody>
      </p:sp>
      <p:sp>
        <p:nvSpPr>
          <p:cNvPr id="3" name="Content Placeholder 2"/>
          <p:cNvSpPr>
            <a:spLocks noGrp="1"/>
          </p:cNvSpPr>
          <p:nvPr>
            <p:ph idx="1"/>
          </p:nvPr>
        </p:nvSpPr>
        <p:spPr>
          <a:xfrm>
            <a:off x="457200" y="1524000"/>
            <a:ext cx="8229600" cy="4602163"/>
          </a:xfrm>
        </p:spPr>
        <p:txBody>
          <a:bodyPr>
            <a:normAutofit fontScale="92500" lnSpcReduction="10000"/>
          </a:bodyPr>
          <a:lstStyle/>
          <a:p>
            <a:r>
              <a:rPr lang="en-US" dirty="0" smtClean="0">
                <a:solidFill>
                  <a:srgbClr val="000066"/>
                </a:solidFill>
              </a:rPr>
              <a:t>The 30% lower bulk rate has resulted in significant cost savings for PEA, because virtually 100% of electricity are bought from EGAT</a:t>
            </a:r>
          </a:p>
          <a:p>
            <a:r>
              <a:rPr lang="en-US" dirty="0" smtClean="0">
                <a:solidFill>
                  <a:srgbClr val="000066"/>
                </a:solidFill>
              </a:rPr>
              <a:t>The savings have helped alleviate problems of high operating costs, combined with the fact that PEA could not charge higher rate for its rural customers, the savings have also helped finance RE program</a:t>
            </a:r>
          </a:p>
          <a:p>
            <a:r>
              <a:rPr lang="en-US" dirty="0" smtClean="0">
                <a:solidFill>
                  <a:srgbClr val="000066"/>
                </a:solidFill>
              </a:rPr>
              <a:t>Enable PEA to keep electricity price for rural customers at affordable level  </a:t>
            </a:r>
            <a:endParaRPr lang="en-US" dirty="0">
              <a:solidFill>
                <a:srgbClr val="000066"/>
              </a:solidFill>
            </a:endParaRPr>
          </a:p>
        </p:txBody>
      </p:sp>
      <p:sp>
        <p:nvSpPr>
          <p:cNvPr id="4" name="Slide Number Placeholder 3"/>
          <p:cNvSpPr>
            <a:spLocks noGrp="1"/>
          </p:cNvSpPr>
          <p:nvPr>
            <p:ph type="sldNum" sz="quarter" idx="12"/>
          </p:nvPr>
        </p:nvSpPr>
        <p:spPr/>
        <p:txBody>
          <a:bodyPr/>
          <a:lstStyle/>
          <a:p>
            <a:fld id="{EF34C2BC-2128-4F04-9EFD-D926D6A0216A}" type="slidenum">
              <a:rPr lang="en-US" smtClean="0"/>
              <a:t>21</a:t>
            </a:fld>
            <a:endParaRPr lang="en-US"/>
          </a:p>
        </p:txBody>
      </p:sp>
    </p:spTree>
    <p:extLst>
      <p:ext uri="{BB962C8B-B14F-4D97-AF65-F5344CB8AC3E}">
        <p14:creationId xmlns:p14="http://schemas.microsoft.com/office/powerpoint/2010/main" val="39755497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normAutofit fontScale="90000"/>
          </a:bodyPr>
          <a:lstStyle/>
          <a:p>
            <a:r>
              <a:rPr lang="en-US" b="1" dirty="0" smtClean="0">
                <a:solidFill>
                  <a:schemeClr val="bg1"/>
                </a:solidFill>
              </a:rPr>
              <a:t>Blending of Grants, Commercial, and Concessional Loans</a:t>
            </a:r>
            <a:endParaRPr lang="en-US" b="1" dirty="0">
              <a:solidFill>
                <a:schemeClr val="bg1"/>
              </a:solidFill>
            </a:endParaRPr>
          </a:p>
        </p:txBody>
      </p:sp>
      <p:sp>
        <p:nvSpPr>
          <p:cNvPr id="3" name="Content Placeholder 2"/>
          <p:cNvSpPr>
            <a:spLocks noGrp="1"/>
          </p:cNvSpPr>
          <p:nvPr>
            <p:ph idx="1"/>
          </p:nvPr>
        </p:nvSpPr>
        <p:spPr/>
        <p:txBody>
          <a:bodyPr>
            <a:normAutofit lnSpcReduction="10000"/>
          </a:bodyPr>
          <a:lstStyle/>
          <a:p>
            <a:r>
              <a:rPr lang="en-US" dirty="0" smtClean="0">
                <a:solidFill>
                  <a:srgbClr val="000066"/>
                </a:solidFill>
              </a:rPr>
              <a:t>From the 1970s through the mid-1980s Thailand’s government had limited ability to fund RE, so PEA sought grants and concessional loans from bilateral and multilateral  development agencies</a:t>
            </a:r>
          </a:p>
          <a:p>
            <a:endParaRPr lang="en-US" sz="2400" dirty="0" smtClean="0">
              <a:solidFill>
                <a:srgbClr val="000066"/>
              </a:solidFill>
            </a:endParaRPr>
          </a:p>
          <a:p>
            <a:r>
              <a:rPr lang="en-US" dirty="0" smtClean="0">
                <a:solidFill>
                  <a:srgbClr val="000066"/>
                </a:solidFill>
              </a:rPr>
              <a:t>From 1976 to 2000 PEA obtained about 20 grants and concessional loans to finance RE projects</a:t>
            </a:r>
            <a:endParaRPr lang="en-US" dirty="0">
              <a:solidFill>
                <a:srgbClr val="000066"/>
              </a:solidFill>
            </a:endParaRPr>
          </a:p>
        </p:txBody>
      </p:sp>
      <p:sp>
        <p:nvSpPr>
          <p:cNvPr id="5" name="Slide Number Placeholder 4"/>
          <p:cNvSpPr>
            <a:spLocks noGrp="1"/>
          </p:cNvSpPr>
          <p:nvPr>
            <p:ph type="sldNum" sz="quarter" idx="12"/>
          </p:nvPr>
        </p:nvSpPr>
        <p:spPr/>
        <p:txBody>
          <a:bodyPr/>
          <a:lstStyle/>
          <a:p>
            <a:fld id="{EF34C2BC-2128-4F04-9EFD-D926D6A0216A}" type="slidenum">
              <a:rPr lang="en-US" smtClean="0"/>
              <a:t>22</a:t>
            </a:fld>
            <a:endParaRPr lang="en-US"/>
          </a:p>
        </p:txBody>
      </p:sp>
    </p:spTree>
    <p:extLst>
      <p:ext uri="{BB962C8B-B14F-4D97-AF65-F5344CB8AC3E}">
        <p14:creationId xmlns:p14="http://schemas.microsoft.com/office/powerpoint/2010/main" val="25180536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tx2"/>
          </a:solidFill>
        </p:spPr>
        <p:txBody>
          <a:bodyPr>
            <a:normAutofit/>
          </a:bodyPr>
          <a:lstStyle/>
          <a:p>
            <a:r>
              <a:rPr lang="en-US" sz="3600" b="1" dirty="0" smtClean="0">
                <a:solidFill>
                  <a:schemeClr val="bg1"/>
                </a:solidFill>
              </a:rPr>
              <a:t>Strategies to Maintain Financial Viability</a:t>
            </a:r>
            <a:endParaRPr lang="en-US" sz="3600" b="1" dirty="0">
              <a:solidFill>
                <a:schemeClr val="bg1"/>
              </a:solidFill>
            </a:endParaRP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504386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noAutofit/>
          </a:bodyPr>
          <a:lstStyle/>
          <a:p>
            <a:r>
              <a:rPr lang="en-US" b="1" dirty="0">
                <a:solidFill>
                  <a:schemeClr val="bg1"/>
                </a:solidFill>
              </a:rPr>
              <a:t>How did PEA manage to maintain financial viability?</a:t>
            </a:r>
            <a:endParaRPr lang="en-US" sz="3600" b="1" dirty="0">
              <a:solidFill>
                <a:schemeClr val="bg1"/>
              </a:solidFill>
            </a:endParaRPr>
          </a:p>
        </p:txBody>
      </p:sp>
      <p:sp>
        <p:nvSpPr>
          <p:cNvPr id="3" name="Content Placeholder 2"/>
          <p:cNvSpPr>
            <a:spLocks noGrp="1"/>
          </p:cNvSpPr>
          <p:nvPr>
            <p:ph idx="1"/>
          </p:nvPr>
        </p:nvSpPr>
        <p:spPr/>
        <p:txBody>
          <a:bodyPr>
            <a:normAutofit/>
          </a:bodyPr>
          <a:lstStyle/>
          <a:p>
            <a:r>
              <a:rPr lang="en-US" sz="3600" dirty="0" smtClean="0">
                <a:solidFill>
                  <a:srgbClr val="000066"/>
                </a:solidFill>
              </a:rPr>
              <a:t>Keeping RE investment cost low, </a:t>
            </a:r>
          </a:p>
          <a:p>
            <a:r>
              <a:rPr lang="en-US" sz="3600" dirty="0" smtClean="0">
                <a:solidFill>
                  <a:srgbClr val="000066"/>
                </a:solidFill>
              </a:rPr>
              <a:t>Minimize operating costs </a:t>
            </a:r>
          </a:p>
          <a:p>
            <a:r>
              <a:rPr lang="en-US" sz="3600" dirty="0" smtClean="0">
                <a:solidFill>
                  <a:srgbClr val="000066"/>
                </a:solidFill>
              </a:rPr>
              <a:t>Maximize revenue</a:t>
            </a:r>
          </a:p>
          <a:p>
            <a:r>
              <a:rPr lang="en-US" sz="3600" dirty="0" smtClean="0">
                <a:solidFill>
                  <a:srgbClr val="000066"/>
                </a:solidFill>
              </a:rPr>
              <a:t>Committed to customer services and actively work to reduce losses (technical and non technical)</a:t>
            </a:r>
          </a:p>
          <a:p>
            <a:r>
              <a:rPr lang="en-US" sz="3600" dirty="0" smtClean="0">
                <a:solidFill>
                  <a:srgbClr val="000066"/>
                </a:solidFill>
              </a:rPr>
              <a:t>Emphasize cost recovery </a:t>
            </a:r>
            <a:endParaRPr lang="en-US" sz="3600" dirty="0">
              <a:solidFill>
                <a:srgbClr val="000066"/>
              </a:solidFill>
            </a:endParaRPr>
          </a:p>
        </p:txBody>
      </p:sp>
      <p:sp>
        <p:nvSpPr>
          <p:cNvPr id="5" name="Slide Number Placeholder 4"/>
          <p:cNvSpPr>
            <a:spLocks noGrp="1"/>
          </p:cNvSpPr>
          <p:nvPr>
            <p:ph type="sldNum" sz="quarter" idx="12"/>
          </p:nvPr>
        </p:nvSpPr>
        <p:spPr/>
        <p:txBody>
          <a:bodyPr/>
          <a:lstStyle/>
          <a:p>
            <a:fld id="{EF34C2BC-2128-4F04-9EFD-D926D6A0216A}" type="slidenum">
              <a:rPr lang="en-US" smtClean="0"/>
              <a:t>24</a:t>
            </a:fld>
            <a:endParaRPr lang="en-US"/>
          </a:p>
        </p:txBody>
      </p:sp>
    </p:spTree>
    <p:extLst>
      <p:ext uri="{BB962C8B-B14F-4D97-AF65-F5344CB8AC3E}">
        <p14:creationId xmlns:p14="http://schemas.microsoft.com/office/powerpoint/2010/main" val="28063012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a:solidFill>
            <a:schemeClr val="tx2"/>
          </a:solidFill>
        </p:spPr>
        <p:txBody>
          <a:bodyPr>
            <a:normAutofit/>
          </a:bodyPr>
          <a:lstStyle/>
          <a:p>
            <a:r>
              <a:rPr lang="en-US" sz="3600" b="1" dirty="0" smtClean="0">
                <a:solidFill>
                  <a:schemeClr val="bg1"/>
                </a:solidFill>
              </a:rPr>
              <a:t>Strategies to Contain/Minimize Capital Investment</a:t>
            </a:r>
            <a:endParaRPr lang="en-US" sz="3600" dirty="0">
              <a:solidFill>
                <a:schemeClr val="bg1"/>
              </a:solidFill>
            </a:endParaRPr>
          </a:p>
        </p:txBody>
      </p:sp>
      <p:sp>
        <p:nvSpPr>
          <p:cNvPr id="3" name="Content Placeholder 2"/>
          <p:cNvSpPr>
            <a:spLocks noGrp="1"/>
          </p:cNvSpPr>
          <p:nvPr>
            <p:ph idx="1"/>
          </p:nvPr>
        </p:nvSpPr>
        <p:spPr>
          <a:xfrm>
            <a:off x="457200" y="1676400"/>
            <a:ext cx="8229600" cy="4800600"/>
          </a:xfrm>
        </p:spPr>
        <p:txBody>
          <a:bodyPr>
            <a:normAutofit fontScale="85000" lnSpcReduction="10000"/>
          </a:bodyPr>
          <a:lstStyle/>
          <a:p>
            <a:r>
              <a:rPr lang="en-US" sz="3300" dirty="0" smtClean="0">
                <a:solidFill>
                  <a:srgbClr val="000066"/>
                </a:solidFill>
              </a:rPr>
              <a:t>Blending </a:t>
            </a:r>
            <a:r>
              <a:rPr lang="en-US" sz="3300" dirty="0">
                <a:solidFill>
                  <a:srgbClr val="000066"/>
                </a:solidFill>
              </a:rPr>
              <a:t>concessional with commercial </a:t>
            </a:r>
            <a:r>
              <a:rPr lang="en-US" sz="3300" dirty="0" smtClean="0">
                <a:solidFill>
                  <a:srgbClr val="000066"/>
                </a:solidFill>
              </a:rPr>
              <a:t>loan</a:t>
            </a:r>
          </a:p>
          <a:p>
            <a:r>
              <a:rPr lang="en-US" sz="3300" dirty="0" smtClean="0">
                <a:solidFill>
                  <a:srgbClr val="000066"/>
                </a:solidFill>
              </a:rPr>
              <a:t>Standardization </a:t>
            </a:r>
            <a:r>
              <a:rPr lang="en-US" sz="3300" dirty="0">
                <a:solidFill>
                  <a:srgbClr val="000066"/>
                </a:solidFill>
              </a:rPr>
              <a:t>of system design and various components to keep costs </a:t>
            </a:r>
            <a:r>
              <a:rPr lang="en-US" sz="3300" dirty="0" smtClean="0">
                <a:solidFill>
                  <a:srgbClr val="000066"/>
                </a:solidFill>
              </a:rPr>
              <a:t>low</a:t>
            </a:r>
          </a:p>
          <a:p>
            <a:r>
              <a:rPr lang="en-US" sz="3300" dirty="0" smtClean="0">
                <a:solidFill>
                  <a:srgbClr val="000066"/>
                </a:solidFill>
              </a:rPr>
              <a:t>Bulk </a:t>
            </a:r>
            <a:r>
              <a:rPr lang="en-US" sz="3300" dirty="0">
                <a:solidFill>
                  <a:srgbClr val="000066"/>
                </a:solidFill>
              </a:rPr>
              <a:t>purchase of equipment &amp; </a:t>
            </a:r>
            <a:r>
              <a:rPr lang="en-US" sz="3300" dirty="0" smtClean="0">
                <a:solidFill>
                  <a:srgbClr val="000066"/>
                </a:solidFill>
              </a:rPr>
              <a:t>components</a:t>
            </a:r>
          </a:p>
          <a:p>
            <a:r>
              <a:rPr lang="en-US" sz="3300" dirty="0" smtClean="0">
                <a:solidFill>
                  <a:srgbClr val="000066"/>
                </a:solidFill>
              </a:rPr>
              <a:t>When possible </a:t>
            </a:r>
            <a:r>
              <a:rPr lang="en-US" sz="3300" dirty="0">
                <a:solidFill>
                  <a:srgbClr val="000066"/>
                </a:solidFill>
              </a:rPr>
              <a:t>PEA relied on locally made or assemble equipment and components to reduce costs</a:t>
            </a:r>
          </a:p>
          <a:p>
            <a:r>
              <a:rPr lang="en-US" sz="3300" dirty="0" smtClean="0">
                <a:solidFill>
                  <a:srgbClr val="000066"/>
                </a:solidFill>
              </a:rPr>
              <a:t>Use systematic model for planning and sound village selection to manage and minimize investment costs</a:t>
            </a:r>
          </a:p>
          <a:p>
            <a:r>
              <a:rPr lang="en-US" sz="3300" dirty="0" smtClean="0">
                <a:solidFill>
                  <a:srgbClr val="000066"/>
                </a:solidFill>
              </a:rPr>
              <a:t>Voluntary </a:t>
            </a:r>
            <a:r>
              <a:rPr lang="en-US" sz="3300" dirty="0">
                <a:solidFill>
                  <a:srgbClr val="000066"/>
                </a:solidFill>
              </a:rPr>
              <a:t>system of contributions for the capital costs of extension</a:t>
            </a:r>
          </a:p>
          <a:p>
            <a:endParaRPr lang="en-US" sz="3300" dirty="0" smtClean="0"/>
          </a:p>
          <a:p>
            <a:endParaRPr lang="en-US" dirty="0"/>
          </a:p>
        </p:txBody>
      </p:sp>
      <p:sp>
        <p:nvSpPr>
          <p:cNvPr id="5" name="Slide Number Placeholder 4"/>
          <p:cNvSpPr>
            <a:spLocks noGrp="1"/>
          </p:cNvSpPr>
          <p:nvPr>
            <p:ph type="sldNum" sz="quarter" idx="12"/>
          </p:nvPr>
        </p:nvSpPr>
        <p:spPr/>
        <p:txBody>
          <a:bodyPr/>
          <a:lstStyle/>
          <a:p>
            <a:fld id="{EF34C2BC-2128-4F04-9EFD-D926D6A0216A}" type="slidenum">
              <a:rPr lang="en-US" smtClean="0"/>
              <a:t>25</a:t>
            </a:fld>
            <a:endParaRPr lang="en-US"/>
          </a:p>
        </p:txBody>
      </p:sp>
    </p:spTree>
    <p:extLst>
      <p:ext uri="{BB962C8B-B14F-4D97-AF65-F5344CB8AC3E}">
        <p14:creationId xmlns:p14="http://schemas.microsoft.com/office/powerpoint/2010/main" val="27044278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a:solidFill>
            <a:schemeClr val="tx2"/>
          </a:solidFill>
        </p:spPr>
        <p:txBody>
          <a:bodyPr>
            <a:normAutofit/>
          </a:bodyPr>
          <a:lstStyle/>
          <a:p>
            <a:r>
              <a:rPr lang="en-US" sz="3600" b="1" dirty="0" smtClean="0">
                <a:solidFill>
                  <a:schemeClr val="bg1"/>
                </a:solidFill>
              </a:rPr>
              <a:t>Technical Standards: Standardization</a:t>
            </a:r>
            <a:endParaRPr lang="en-US" sz="3600" b="1" dirty="0">
              <a:solidFill>
                <a:schemeClr val="bg1"/>
              </a:solidFill>
            </a:endParaRPr>
          </a:p>
        </p:txBody>
      </p:sp>
      <p:sp>
        <p:nvSpPr>
          <p:cNvPr id="3" name="Content Placeholder 2"/>
          <p:cNvSpPr>
            <a:spLocks noGrp="1"/>
          </p:cNvSpPr>
          <p:nvPr>
            <p:ph idx="1"/>
          </p:nvPr>
        </p:nvSpPr>
        <p:spPr>
          <a:xfrm>
            <a:off x="457200" y="1371600"/>
            <a:ext cx="8229600" cy="4953000"/>
          </a:xfrm>
        </p:spPr>
        <p:txBody>
          <a:bodyPr>
            <a:noAutofit/>
          </a:bodyPr>
          <a:lstStyle/>
          <a:p>
            <a:r>
              <a:rPr lang="en-US" sz="2800" dirty="0" smtClean="0">
                <a:solidFill>
                  <a:srgbClr val="000066"/>
                </a:solidFill>
              </a:rPr>
              <a:t>PEA </a:t>
            </a:r>
            <a:r>
              <a:rPr lang="en-US" sz="2800" dirty="0">
                <a:solidFill>
                  <a:srgbClr val="000066"/>
                </a:solidFill>
              </a:rPr>
              <a:t>standardized the system, designs, materials, and construction techniques to reduce and control construction </a:t>
            </a:r>
            <a:r>
              <a:rPr lang="en-US" sz="2800" dirty="0" smtClean="0">
                <a:solidFill>
                  <a:srgbClr val="000066"/>
                </a:solidFill>
              </a:rPr>
              <a:t>costs and applied to all RE projects</a:t>
            </a:r>
          </a:p>
          <a:p>
            <a:r>
              <a:rPr lang="en-US" sz="2800" dirty="0">
                <a:solidFill>
                  <a:srgbClr val="000066"/>
                </a:solidFill>
              </a:rPr>
              <a:t>After consulting with the generation and transmission company (EGAT), PEA’s engineers finally decided to select 33 kV and 22 kV as the standard for its distribution system throughout the </a:t>
            </a:r>
            <a:r>
              <a:rPr lang="en-US" sz="2800" dirty="0" smtClean="0">
                <a:solidFill>
                  <a:srgbClr val="000066"/>
                </a:solidFill>
              </a:rPr>
              <a:t>country </a:t>
            </a:r>
          </a:p>
          <a:p>
            <a:r>
              <a:rPr lang="en-US" sz="2800" dirty="0" smtClean="0">
                <a:solidFill>
                  <a:srgbClr val="000066"/>
                </a:solidFill>
              </a:rPr>
              <a:t>Standardization </a:t>
            </a:r>
            <a:r>
              <a:rPr lang="en-US" sz="2800" dirty="0">
                <a:solidFill>
                  <a:srgbClr val="000066"/>
                </a:solidFill>
              </a:rPr>
              <a:t>made the tasks of rural electrification field engineers and construction crews easier to </a:t>
            </a:r>
            <a:r>
              <a:rPr lang="en-US" sz="2800" dirty="0" smtClean="0">
                <a:solidFill>
                  <a:srgbClr val="000066"/>
                </a:solidFill>
              </a:rPr>
              <a:t>do, field engineers only check operation manual</a:t>
            </a:r>
            <a:endParaRPr lang="en-US" sz="2800" dirty="0">
              <a:solidFill>
                <a:srgbClr val="000066"/>
              </a:solidFill>
            </a:endParaRPr>
          </a:p>
        </p:txBody>
      </p:sp>
      <p:sp>
        <p:nvSpPr>
          <p:cNvPr id="5" name="Slide Number Placeholder 4"/>
          <p:cNvSpPr>
            <a:spLocks noGrp="1"/>
          </p:cNvSpPr>
          <p:nvPr>
            <p:ph type="sldNum" sz="quarter" idx="12"/>
          </p:nvPr>
        </p:nvSpPr>
        <p:spPr/>
        <p:txBody>
          <a:bodyPr/>
          <a:lstStyle/>
          <a:p>
            <a:fld id="{EF34C2BC-2128-4F04-9EFD-D926D6A0216A}" type="slidenum">
              <a:rPr lang="en-US" smtClean="0"/>
              <a:t>26</a:t>
            </a:fld>
            <a:endParaRPr lang="en-US"/>
          </a:p>
        </p:txBody>
      </p:sp>
    </p:spTree>
    <p:extLst>
      <p:ext uri="{BB962C8B-B14F-4D97-AF65-F5344CB8AC3E}">
        <p14:creationId xmlns:p14="http://schemas.microsoft.com/office/powerpoint/2010/main" val="36886325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001000" cy="990600"/>
          </a:xfrm>
          <a:solidFill>
            <a:schemeClr val="tx2"/>
          </a:solidFill>
        </p:spPr>
        <p:txBody>
          <a:bodyPr>
            <a:noAutofit/>
          </a:bodyPr>
          <a:lstStyle/>
          <a:p>
            <a:r>
              <a:rPr lang="en-US" sz="3600" b="1" dirty="0" smtClean="0">
                <a:solidFill>
                  <a:schemeClr val="bg1"/>
                </a:solidFill>
              </a:rPr>
              <a:t>Systematic Model for Planning and Sound Village Selection</a:t>
            </a:r>
            <a:endParaRPr lang="en-US" sz="3600" b="1" dirty="0">
              <a:solidFill>
                <a:schemeClr val="bg1"/>
              </a:solidFill>
            </a:endParaRPr>
          </a:p>
        </p:txBody>
      </p:sp>
      <p:sp>
        <p:nvSpPr>
          <p:cNvPr id="3" name="Content Placeholder 2"/>
          <p:cNvSpPr>
            <a:spLocks noGrp="1"/>
          </p:cNvSpPr>
          <p:nvPr>
            <p:ph idx="1"/>
          </p:nvPr>
        </p:nvSpPr>
        <p:spPr>
          <a:xfrm>
            <a:off x="457200" y="1143000"/>
            <a:ext cx="8229600" cy="5562600"/>
          </a:xfrm>
        </p:spPr>
        <p:txBody>
          <a:bodyPr>
            <a:noAutofit/>
          </a:bodyPr>
          <a:lstStyle/>
          <a:p>
            <a:r>
              <a:rPr lang="en-US" sz="2800" dirty="0" smtClean="0">
                <a:solidFill>
                  <a:srgbClr val="000066"/>
                </a:solidFill>
              </a:rPr>
              <a:t>Uses </a:t>
            </a:r>
            <a:r>
              <a:rPr lang="en-US" sz="2800" dirty="0">
                <a:solidFill>
                  <a:srgbClr val="000066"/>
                </a:solidFill>
              </a:rPr>
              <a:t>sound methods for village extension </a:t>
            </a:r>
            <a:r>
              <a:rPr lang="en-US" sz="2800" dirty="0" smtClean="0">
                <a:solidFill>
                  <a:srgbClr val="000066"/>
                </a:solidFill>
              </a:rPr>
              <a:t>priority, the methods give priority to villages:</a:t>
            </a:r>
          </a:p>
          <a:p>
            <a:pPr lvl="1">
              <a:buFont typeface="Wingdings" pitchFamily="2" charset="2"/>
              <a:buChar char="Ø"/>
            </a:pPr>
            <a:r>
              <a:rPr lang="en-US" sz="2000" dirty="0" smtClean="0">
                <a:solidFill>
                  <a:srgbClr val="000066"/>
                </a:solidFill>
              </a:rPr>
              <a:t>With potential for high demand load</a:t>
            </a:r>
          </a:p>
          <a:p>
            <a:pPr lvl="1">
              <a:buFont typeface="Wingdings" pitchFamily="2" charset="2"/>
              <a:buChar char="Ø"/>
            </a:pPr>
            <a:r>
              <a:rPr lang="en-US" sz="2000" dirty="0" smtClean="0">
                <a:solidFill>
                  <a:srgbClr val="000066"/>
                </a:solidFill>
              </a:rPr>
              <a:t>Large productive uses of electricity</a:t>
            </a:r>
          </a:p>
          <a:p>
            <a:pPr lvl="1">
              <a:buFont typeface="Wingdings" pitchFamily="2" charset="2"/>
              <a:buChar char="Ø"/>
            </a:pPr>
            <a:r>
              <a:rPr lang="en-US" sz="2000" dirty="0" smtClean="0">
                <a:solidFill>
                  <a:srgbClr val="000066"/>
                </a:solidFill>
              </a:rPr>
              <a:t>Maximum achievable economic return, and</a:t>
            </a:r>
          </a:p>
          <a:p>
            <a:pPr lvl="1">
              <a:buFont typeface="Wingdings" pitchFamily="2" charset="2"/>
              <a:buChar char="Ø"/>
            </a:pPr>
            <a:r>
              <a:rPr lang="en-US" sz="2000" dirty="0" smtClean="0">
                <a:solidFill>
                  <a:srgbClr val="000066"/>
                </a:solidFill>
              </a:rPr>
              <a:t>Least cost optimization for grid connection</a:t>
            </a:r>
          </a:p>
          <a:p>
            <a:pPr lvl="0"/>
            <a:r>
              <a:rPr lang="en-US" sz="2800" dirty="0" smtClean="0">
                <a:solidFill>
                  <a:srgbClr val="000066"/>
                </a:solidFill>
              </a:rPr>
              <a:t>Quota of villages allocation must maximize economic impacts at the same time minimize </a:t>
            </a:r>
            <a:r>
              <a:rPr lang="en-US" sz="2800" dirty="0">
                <a:solidFill>
                  <a:srgbClr val="000066"/>
                </a:solidFill>
              </a:rPr>
              <a:t>i</a:t>
            </a:r>
            <a:r>
              <a:rPr lang="en-US" sz="2800" dirty="0" smtClean="0">
                <a:solidFill>
                  <a:srgbClr val="000066"/>
                </a:solidFill>
              </a:rPr>
              <a:t>mplementation costs</a:t>
            </a:r>
          </a:p>
          <a:p>
            <a:pPr lvl="0"/>
            <a:r>
              <a:rPr lang="en-US" sz="2800" dirty="0">
                <a:solidFill>
                  <a:srgbClr val="000066"/>
                </a:solidFill>
              </a:rPr>
              <a:t>Enable the government to integrate RE with other development </a:t>
            </a:r>
            <a:r>
              <a:rPr lang="en-US" sz="2800" dirty="0" smtClean="0">
                <a:solidFill>
                  <a:srgbClr val="000066"/>
                </a:solidFill>
              </a:rPr>
              <a:t>plan</a:t>
            </a:r>
          </a:p>
          <a:p>
            <a:pPr lvl="0"/>
            <a:r>
              <a:rPr lang="en-US" sz="2800" dirty="0">
                <a:solidFill>
                  <a:srgbClr val="000066"/>
                </a:solidFill>
              </a:rPr>
              <a:t>Carry out detailed feasibility study for </a:t>
            </a:r>
            <a:r>
              <a:rPr lang="en-US" sz="2800" dirty="0" smtClean="0">
                <a:solidFill>
                  <a:srgbClr val="000066"/>
                </a:solidFill>
              </a:rPr>
              <a:t>every individual </a:t>
            </a:r>
            <a:r>
              <a:rPr lang="en-US" sz="2800" dirty="0">
                <a:solidFill>
                  <a:srgbClr val="000066"/>
                </a:solidFill>
              </a:rPr>
              <a:t>project</a:t>
            </a:r>
          </a:p>
          <a:p>
            <a:pPr lvl="0"/>
            <a:endParaRPr lang="en-US" sz="2800" dirty="0">
              <a:solidFill>
                <a:prstClr val="black"/>
              </a:solidFill>
            </a:endParaRPr>
          </a:p>
        </p:txBody>
      </p:sp>
      <p:sp>
        <p:nvSpPr>
          <p:cNvPr id="5" name="Slide Number Placeholder 4"/>
          <p:cNvSpPr>
            <a:spLocks noGrp="1"/>
          </p:cNvSpPr>
          <p:nvPr>
            <p:ph type="sldNum" sz="quarter" idx="12"/>
          </p:nvPr>
        </p:nvSpPr>
        <p:spPr/>
        <p:txBody>
          <a:bodyPr/>
          <a:lstStyle/>
          <a:p>
            <a:fld id="{EF34C2BC-2128-4F04-9EFD-D926D6A0216A}" type="slidenum">
              <a:rPr lang="en-US" smtClean="0"/>
              <a:t>27</a:t>
            </a:fld>
            <a:endParaRPr lang="en-US"/>
          </a:p>
        </p:txBody>
      </p:sp>
    </p:spTree>
    <p:extLst>
      <p:ext uri="{BB962C8B-B14F-4D97-AF65-F5344CB8AC3E}">
        <p14:creationId xmlns:p14="http://schemas.microsoft.com/office/powerpoint/2010/main" val="30246069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a:solidFill>
            <a:schemeClr val="tx2"/>
          </a:solidFill>
        </p:spPr>
        <p:txBody>
          <a:bodyPr>
            <a:normAutofit fontScale="90000"/>
          </a:bodyPr>
          <a:lstStyle/>
          <a:p>
            <a:r>
              <a:rPr lang="en-US" sz="3600" b="1" dirty="0" smtClean="0">
                <a:solidFill>
                  <a:schemeClr val="bg1"/>
                </a:solidFill>
              </a:rPr>
              <a:t>Find Solution to Mitigate </a:t>
            </a:r>
            <a:r>
              <a:rPr lang="en-US" sz="3600" b="1" dirty="0">
                <a:solidFill>
                  <a:schemeClr val="bg1"/>
                </a:solidFill>
              </a:rPr>
              <a:t>Political Interference </a:t>
            </a:r>
          </a:p>
        </p:txBody>
      </p:sp>
      <p:sp>
        <p:nvSpPr>
          <p:cNvPr id="3" name="Content Placeholder 2"/>
          <p:cNvSpPr>
            <a:spLocks noGrp="1"/>
          </p:cNvSpPr>
          <p:nvPr>
            <p:ph idx="1"/>
          </p:nvPr>
        </p:nvSpPr>
        <p:spPr>
          <a:xfrm>
            <a:off x="457200" y="1371600"/>
            <a:ext cx="8229600" cy="5029200"/>
          </a:xfrm>
        </p:spPr>
        <p:txBody>
          <a:bodyPr>
            <a:normAutofit fontScale="92500"/>
          </a:bodyPr>
          <a:lstStyle/>
          <a:p>
            <a:r>
              <a:rPr lang="en-US" sz="3000" dirty="0">
                <a:solidFill>
                  <a:srgbClr val="000066"/>
                </a:solidFill>
              </a:rPr>
              <a:t>Provide flexible alternatives for those--including politicians--who wanted to have electricity connected at their request (RE extension consisted of 3 schemes)</a:t>
            </a:r>
          </a:p>
          <a:p>
            <a:pPr lvl="1">
              <a:buFont typeface="Wingdings" pitchFamily="2" charset="2"/>
              <a:buChar char="Ø"/>
            </a:pPr>
            <a:r>
              <a:rPr lang="en-US" dirty="0">
                <a:solidFill>
                  <a:srgbClr val="000066"/>
                </a:solidFill>
              </a:rPr>
              <a:t>standard village selection and prioritization criteria </a:t>
            </a:r>
          </a:p>
          <a:p>
            <a:pPr lvl="1">
              <a:buFont typeface="Wingdings" pitchFamily="2" charset="2"/>
              <a:buChar char="Ø"/>
            </a:pPr>
            <a:r>
              <a:rPr lang="en-US" dirty="0">
                <a:solidFill>
                  <a:srgbClr val="000066"/>
                </a:solidFill>
              </a:rPr>
              <a:t>villages which could afford to pay at least 30 percent of the construction costs (will be connected sooner than normal)</a:t>
            </a:r>
          </a:p>
          <a:p>
            <a:pPr lvl="1">
              <a:buFont typeface="Wingdings" pitchFamily="2" charset="2"/>
              <a:buChar char="Ø"/>
            </a:pPr>
            <a:r>
              <a:rPr lang="en-US" dirty="0">
                <a:solidFill>
                  <a:srgbClr val="000066"/>
                </a:solidFill>
              </a:rPr>
              <a:t>Villages willing to pay the full construction costs (immediate connection</a:t>
            </a:r>
            <a:r>
              <a:rPr lang="en-US" dirty="0" smtClean="0">
                <a:solidFill>
                  <a:srgbClr val="000066"/>
                </a:solidFill>
              </a:rPr>
              <a:t>)</a:t>
            </a:r>
            <a:endParaRPr lang="en-US" dirty="0">
              <a:solidFill>
                <a:srgbClr val="000066"/>
              </a:solidFill>
            </a:endParaRPr>
          </a:p>
          <a:p>
            <a:r>
              <a:rPr lang="en-US" sz="3000" dirty="0" smtClean="0">
                <a:solidFill>
                  <a:srgbClr val="000066"/>
                </a:solidFill>
              </a:rPr>
              <a:t>Give due regard to social and politically unstable area</a:t>
            </a:r>
            <a:endParaRPr lang="en-US" sz="3000" dirty="0">
              <a:solidFill>
                <a:srgbClr val="000066"/>
              </a:solidFill>
            </a:endParaRPr>
          </a:p>
        </p:txBody>
      </p:sp>
      <p:sp>
        <p:nvSpPr>
          <p:cNvPr id="5" name="Slide Number Placeholder 4"/>
          <p:cNvSpPr>
            <a:spLocks noGrp="1"/>
          </p:cNvSpPr>
          <p:nvPr>
            <p:ph type="sldNum" sz="quarter" idx="12"/>
          </p:nvPr>
        </p:nvSpPr>
        <p:spPr/>
        <p:txBody>
          <a:bodyPr/>
          <a:lstStyle/>
          <a:p>
            <a:fld id="{EF34C2BC-2128-4F04-9EFD-D926D6A0216A}" type="slidenum">
              <a:rPr lang="en-US" smtClean="0"/>
              <a:t>28</a:t>
            </a:fld>
            <a:endParaRPr lang="en-US"/>
          </a:p>
        </p:txBody>
      </p:sp>
    </p:spTree>
    <p:extLst>
      <p:ext uri="{BB962C8B-B14F-4D97-AF65-F5344CB8AC3E}">
        <p14:creationId xmlns:p14="http://schemas.microsoft.com/office/powerpoint/2010/main" val="38097593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01000" cy="1173162"/>
          </a:xfrm>
          <a:solidFill>
            <a:schemeClr val="tx2"/>
          </a:solidFill>
        </p:spPr>
        <p:txBody>
          <a:bodyPr>
            <a:noAutofit/>
          </a:bodyPr>
          <a:lstStyle/>
          <a:p>
            <a:r>
              <a:rPr lang="en-US" sz="4000" b="1" dirty="0" smtClean="0">
                <a:solidFill>
                  <a:schemeClr val="bg1"/>
                </a:solidFill>
              </a:rPr>
              <a:t>Strategies to Contain/Minimize Operating Cost</a:t>
            </a:r>
            <a:endParaRPr lang="en-US" sz="4000" b="1" dirty="0">
              <a:solidFill>
                <a:schemeClr val="bg1"/>
              </a:solidFill>
            </a:endParaRPr>
          </a:p>
        </p:txBody>
      </p:sp>
      <p:sp>
        <p:nvSpPr>
          <p:cNvPr id="3" name="Content Placeholder 2"/>
          <p:cNvSpPr>
            <a:spLocks noGrp="1"/>
          </p:cNvSpPr>
          <p:nvPr>
            <p:ph idx="1"/>
          </p:nvPr>
        </p:nvSpPr>
        <p:spPr>
          <a:xfrm>
            <a:off x="457200" y="1524000"/>
            <a:ext cx="8229600" cy="4724400"/>
          </a:xfrm>
        </p:spPr>
        <p:txBody>
          <a:bodyPr>
            <a:normAutofit/>
          </a:bodyPr>
          <a:lstStyle/>
          <a:p>
            <a:r>
              <a:rPr lang="en-US" dirty="0" smtClean="0">
                <a:solidFill>
                  <a:srgbClr val="000066"/>
                </a:solidFill>
              </a:rPr>
              <a:t>Cost recovery is priority (PEA’s </a:t>
            </a:r>
            <a:r>
              <a:rPr lang="en-US" dirty="0">
                <a:solidFill>
                  <a:srgbClr val="000066"/>
                </a:solidFill>
              </a:rPr>
              <a:t>village selection and prioritization scheme was designed to maintain its cost-recovering and maximize the </a:t>
            </a:r>
            <a:r>
              <a:rPr lang="en-US" dirty="0" smtClean="0">
                <a:solidFill>
                  <a:srgbClr val="000066"/>
                </a:solidFill>
              </a:rPr>
              <a:t>economic and financial return </a:t>
            </a:r>
            <a:r>
              <a:rPr lang="en-US" dirty="0">
                <a:solidFill>
                  <a:srgbClr val="000066"/>
                </a:solidFill>
              </a:rPr>
              <a:t>on its </a:t>
            </a:r>
            <a:r>
              <a:rPr lang="en-US" dirty="0" smtClean="0">
                <a:solidFill>
                  <a:srgbClr val="000066"/>
                </a:solidFill>
              </a:rPr>
              <a:t>investment). </a:t>
            </a:r>
          </a:p>
          <a:p>
            <a:r>
              <a:rPr lang="en-US" dirty="0">
                <a:solidFill>
                  <a:srgbClr val="000066"/>
                </a:solidFill>
              </a:rPr>
              <a:t>Low </a:t>
            </a:r>
            <a:r>
              <a:rPr lang="en-US" dirty="0" smtClean="0">
                <a:solidFill>
                  <a:srgbClr val="000066"/>
                </a:solidFill>
              </a:rPr>
              <a:t>cost </a:t>
            </a:r>
            <a:r>
              <a:rPr lang="en-US" dirty="0">
                <a:solidFill>
                  <a:srgbClr val="000066"/>
                </a:solidFill>
              </a:rPr>
              <a:t>and </a:t>
            </a:r>
            <a:r>
              <a:rPr lang="en-US" dirty="0" smtClean="0">
                <a:solidFill>
                  <a:srgbClr val="000066"/>
                </a:solidFill>
              </a:rPr>
              <a:t>efficient bill collection methods</a:t>
            </a:r>
          </a:p>
          <a:p>
            <a:pPr lvl="1">
              <a:buFont typeface="Wingdings" pitchFamily="2" charset="2"/>
              <a:buChar char="Ø"/>
            </a:pPr>
            <a:r>
              <a:rPr lang="en-US" dirty="0" smtClean="0">
                <a:solidFill>
                  <a:srgbClr val="000066"/>
                </a:solidFill>
              </a:rPr>
              <a:t>PEA </a:t>
            </a:r>
            <a:r>
              <a:rPr lang="en-US" dirty="0">
                <a:solidFill>
                  <a:srgbClr val="000066"/>
                </a:solidFill>
              </a:rPr>
              <a:t>hired a respected local person (e.g. school teacher, village head, or village elder) </a:t>
            </a:r>
            <a:r>
              <a:rPr lang="en-US" dirty="0" smtClean="0">
                <a:solidFill>
                  <a:srgbClr val="000066"/>
                </a:solidFill>
              </a:rPr>
              <a:t>to collect bills in the village</a:t>
            </a:r>
          </a:p>
        </p:txBody>
      </p:sp>
      <p:sp>
        <p:nvSpPr>
          <p:cNvPr id="5" name="Slide Number Placeholder 4"/>
          <p:cNvSpPr>
            <a:spLocks noGrp="1"/>
          </p:cNvSpPr>
          <p:nvPr>
            <p:ph type="sldNum" sz="quarter" idx="12"/>
          </p:nvPr>
        </p:nvSpPr>
        <p:spPr/>
        <p:txBody>
          <a:bodyPr/>
          <a:lstStyle/>
          <a:p>
            <a:fld id="{EF34C2BC-2128-4F04-9EFD-D926D6A0216A}" type="slidenum">
              <a:rPr lang="en-US" smtClean="0"/>
              <a:t>29</a:t>
            </a:fld>
            <a:endParaRPr lang="en-US"/>
          </a:p>
        </p:txBody>
      </p:sp>
    </p:spTree>
    <p:extLst>
      <p:ext uri="{BB962C8B-B14F-4D97-AF65-F5344CB8AC3E}">
        <p14:creationId xmlns:p14="http://schemas.microsoft.com/office/powerpoint/2010/main" val="1116810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lstStyle/>
          <a:p>
            <a:r>
              <a:rPr lang="en-US" sz="3600" b="1" dirty="0">
                <a:solidFill>
                  <a:schemeClr val="bg1"/>
                </a:solidFill>
              </a:rPr>
              <a:t>Background</a:t>
            </a:r>
            <a:endParaRPr lang="en-US" dirty="0">
              <a:solidFill>
                <a:schemeClr val="bg1"/>
              </a:solidFill>
            </a:endParaRPr>
          </a:p>
        </p:txBody>
      </p:sp>
      <p:sp>
        <p:nvSpPr>
          <p:cNvPr id="3" name="Content Placeholder 2"/>
          <p:cNvSpPr>
            <a:spLocks noGrp="1"/>
          </p:cNvSpPr>
          <p:nvPr>
            <p:ph sz="half" idx="1"/>
          </p:nvPr>
        </p:nvSpPr>
        <p:spPr/>
        <p:txBody>
          <a:bodyPr>
            <a:normAutofit fontScale="85000" lnSpcReduction="20000"/>
          </a:bodyPr>
          <a:lstStyle/>
          <a:p>
            <a:r>
              <a:rPr lang="en-US" dirty="0">
                <a:solidFill>
                  <a:srgbClr val="000066"/>
                </a:solidFill>
              </a:rPr>
              <a:t>In the 1970s when Thailand embarked on rural electrification, the total population was about 35 million people</a:t>
            </a:r>
          </a:p>
          <a:p>
            <a:r>
              <a:rPr lang="en-US" dirty="0">
                <a:solidFill>
                  <a:srgbClr val="000066"/>
                </a:solidFill>
              </a:rPr>
              <a:t>Per capita GDP was about US$2,200</a:t>
            </a:r>
          </a:p>
          <a:p>
            <a:r>
              <a:rPr lang="en-US" dirty="0">
                <a:solidFill>
                  <a:srgbClr val="000066"/>
                </a:solidFill>
              </a:rPr>
              <a:t>Only about 20 percent of villages were electrified (grid</a:t>
            </a:r>
            <a:r>
              <a:rPr lang="en-US" dirty="0" smtClean="0">
                <a:solidFill>
                  <a:srgbClr val="000066"/>
                </a:solidFill>
              </a:rPr>
              <a:t>) </a:t>
            </a:r>
            <a:endParaRPr lang="en-US" dirty="0">
              <a:solidFill>
                <a:srgbClr val="000066"/>
              </a:solidFill>
            </a:endParaRPr>
          </a:p>
        </p:txBody>
      </p:sp>
      <p:sp>
        <p:nvSpPr>
          <p:cNvPr id="4" name="Content Placeholder 3"/>
          <p:cNvSpPr>
            <a:spLocks noGrp="1"/>
          </p:cNvSpPr>
          <p:nvPr>
            <p:ph sz="half" idx="2"/>
          </p:nvPr>
        </p:nvSpPr>
        <p:spPr/>
        <p:txBody>
          <a:bodyPr>
            <a:normAutofit fontScale="85000" lnSpcReduction="20000"/>
          </a:bodyPr>
          <a:lstStyle/>
          <a:p>
            <a:r>
              <a:rPr lang="en-US" dirty="0">
                <a:solidFill>
                  <a:srgbClr val="000066"/>
                </a:solidFill>
              </a:rPr>
              <a:t>By 1996 more than 98% of the villages were electrified and over 90% of the households have access to grid </a:t>
            </a:r>
            <a:r>
              <a:rPr lang="en-US" dirty="0" smtClean="0">
                <a:solidFill>
                  <a:srgbClr val="000066"/>
                </a:solidFill>
              </a:rPr>
              <a:t>electricity</a:t>
            </a:r>
          </a:p>
          <a:p>
            <a:pPr marL="0" indent="0">
              <a:buNone/>
            </a:pPr>
            <a:endParaRPr lang="en-US" dirty="0">
              <a:solidFill>
                <a:srgbClr val="000066"/>
              </a:solidFill>
            </a:endParaRPr>
          </a:p>
          <a:p>
            <a:pPr marL="0" indent="0">
              <a:buNone/>
            </a:pPr>
            <a:endParaRPr lang="en-US" dirty="0">
              <a:solidFill>
                <a:srgbClr val="000066"/>
              </a:solidFill>
            </a:endParaRPr>
          </a:p>
          <a:p>
            <a:r>
              <a:rPr lang="en-US" dirty="0">
                <a:solidFill>
                  <a:srgbClr val="000066"/>
                </a:solidFill>
              </a:rPr>
              <a:t>As of 2011, </a:t>
            </a:r>
            <a:r>
              <a:rPr lang="en-US" dirty="0" smtClean="0">
                <a:solidFill>
                  <a:srgbClr val="000066"/>
                </a:solidFill>
              </a:rPr>
              <a:t>73,348 villages or 99.98</a:t>
            </a:r>
            <a:r>
              <a:rPr lang="en-US" dirty="0">
                <a:solidFill>
                  <a:srgbClr val="000066"/>
                </a:solidFill>
              </a:rPr>
              <a:t>% of villages were electrified (grid</a:t>
            </a:r>
            <a:r>
              <a:rPr lang="en-US" dirty="0" smtClean="0">
                <a:solidFill>
                  <a:srgbClr val="000066"/>
                </a:solidFill>
              </a:rPr>
              <a:t>); 98.87 </a:t>
            </a:r>
            <a:r>
              <a:rPr lang="en-US" dirty="0">
                <a:solidFill>
                  <a:srgbClr val="000066"/>
                </a:solidFill>
              </a:rPr>
              <a:t>of all households (</a:t>
            </a:r>
            <a:r>
              <a:rPr lang="en-US" dirty="0" smtClean="0">
                <a:solidFill>
                  <a:srgbClr val="000066"/>
                </a:solidFill>
              </a:rPr>
              <a:t>15,89 million households) have access to grid electricity  </a:t>
            </a:r>
            <a:endParaRPr lang="en-US" dirty="0">
              <a:solidFill>
                <a:srgbClr val="000066"/>
              </a:solidFill>
            </a:endParaRPr>
          </a:p>
        </p:txBody>
      </p:sp>
      <p:sp>
        <p:nvSpPr>
          <p:cNvPr id="5" name="Slide Number Placeholder 4"/>
          <p:cNvSpPr>
            <a:spLocks noGrp="1"/>
          </p:cNvSpPr>
          <p:nvPr>
            <p:ph type="sldNum" sz="quarter" idx="12"/>
          </p:nvPr>
        </p:nvSpPr>
        <p:spPr/>
        <p:txBody>
          <a:bodyPr/>
          <a:lstStyle/>
          <a:p>
            <a:fld id="{EF34C2BC-2128-4F04-9EFD-D926D6A0216A}" type="slidenum">
              <a:rPr lang="en-US" smtClean="0"/>
              <a:t>3</a:t>
            </a:fld>
            <a:endParaRPr lang="en-US"/>
          </a:p>
        </p:txBody>
      </p:sp>
    </p:spTree>
    <p:extLst>
      <p:ext uri="{BB962C8B-B14F-4D97-AF65-F5344CB8AC3E}">
        <p14:creationId xmlns:p14="http://schemas.microsoft.com/office/powerpoint/2010/main" val="30445405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49362"/>
          </a:xfrm>
          <a:solidFill>
            <a:schemeClr val="tx2"/>
          </a:solidFill>
        </p:spPr>
        <p:txBody>
          <a:bodyPr>
            <a:noAutofit/>
          </a:bodyPr>
          <a:lstStyle/>
          <a:p>
            <a:pPr marL="342900" lvl="0" indent="-342900">
              <a:spcBef>
                <a:spcPct val="20000"/>
              </a:spcBef>
            </a:pPr>
            <a:r>
              <a:rPr lang="en-US" sz="3600" b="1" dirty="0" smtClean="0">
                <a:solidFill>
                  <a:schemeClr val="bg1"/>
                </a:solidFill>
                <a:ea typeface="+mn-ea"/>
                <a:cs typeface="+mn-cs"/>
              </a:rPr>
              <a:t>Actively Engage in Marketing and Load Promotion</a:t>
            </a:r>
            <a:endParaRPr lang="en-US" sz="3600" b="1" dirty="0">
              <a:solidFill>
                <a:schemeClr val="bg1"/>
              </a:solidFill>
            </a:endParaRPr>
          </a:p>
        </p:txBody>
      </p:sp>
      <p:sp>
        <p:nvSpPr>
          <p:cNvPr id="3" name="Content Placeholder 2"/>
          <p:cNvSpPr>
            <a:spLocks noGrp="1"/>
          </p:cNvSpPr>
          <p:nvPr>
            <p:ph idx="1"/>
          </p:nvPr>
        </p:nvSpPr>
        <p:spPr>
          <a:xfrm>
            <a:off x="457200" y="1676400"/>
            <a:ext cx="8229600" cy="4648200"/>
          </a:xfrm>
        </p:spPr>
        <p:txBody>
          <a:bodyPr>
            <a:normAutofit fontScale="92500" lnSpcReduction="10000"/>
          </a:bodyPr>
          <a:lstStyle/>
          <a:p>
            <a:pPr marL="347472" lvl="1" indent="-347472">
              <a:buFont typeface="Arial" pitchFamily="34" charset="0"/>
              <a:buChar char="•"/>
            </a:pPr>
            <a:r>
              <a:rPr lang="en-US" sz="3200" dirty="0">
                <a:solidFill>
                  <a:srgbClr val="000066"/>
                </a:solidFill>
              </a:rPr>
              <a:t>Promote rice mill owners to convert from diesel to electric motor, and </a:t>
            </a:r>
          </a:p>
          <a:p>
            <a:pPr marL="347472" lvl="1" indent="-347472">
              <a:buFont typeface="Arial" pitchFamily="34" charset="0"/>
              <a:buChar char="•"/>
            </a:pPr>
            <a:r>
              <a:rPr lang="en-US" sz="3200" dirty="0" smtClean="0">
                <a:solidFill>
                  <a:srgbClr val="000066"/>
                </a:solidFill>
              </a:rPr>
              <a:t>Promote </a:t>
            </a:r>
            <a:r>
              <a:rPr lang="en-US" sz="3200" dirty="0">
                <a:solidFill>
                  <a:srgbClr val="000066"/>
                </a:solidFill>
              </a:rPr>
              <a:t>new rice mill owners to use electric </a:t>
            </a:r>
            <a:r>
              <a:rPr lang="en-US" sz="3200" dirty="0" smtClean="0">
                <a:solidFill>
                  <a:srgbClr val="000066"/>
                </a:solidFill>
              </a:rPr>
              <a:t>motor</a:t>
            </a:r>
          </a:p>
          <a:p>
            <a:pPr marL="347472" lvl="1" indent="-347472">
              <a:buFont typeface="Arial" pitchFamily="34" charset="0"/>
              <a:buChar char="•"/>
            </a:pPr>
            <a:r>
              <a:rPr lang="en-US" sz="3200" dirty="0" smtClean="0">
                <a:solidFill>
                  <a:srgbClr val="000066"/>
                </a:solidFill>
              </a:rPr>
              <a:t>PEA worked with Bank of Agriculture and Agriculture Cooperative (BAAC) to provide loan to interested rice mill owners for investing in electric motor</a:t>
            </a:r>
          </a:p>
          <a:p>
            <a:pPr marL="347472" lvl="1" indent="-347472">
              <a:buFont typeface="Arial" pitchFamily="34" charset="0"/>
              <a:buChar char="•"/>
            </a:pPr>
            <a:r>
              <a:rPr lang="en-US" sz="3200" dirty="0" smtClean="0">
                <a:solidFill>
                  <a:srgbClr val="000066"/>
                </a:solidFill>
              </a:rPr>
              <a:t>Allow rice mill owner to pay connection fee (without interest) in 12 equal monthly payment</a:t>
            </a:r>
          </a:p>
          <a:p>
            <a:pPr marL="347472" lvl="1" indent="-347472">
              <a:buFont typeface="Arial" pitchFamily="34" charset="0"/>
              <a:buChar char="•"/>
            </a:pPr>
            <a:endParaRPr lang="en-US" sz="3200" dirty="0">
              <a:solidFill>
                <a:prstClr val="black"/>
              </a:solidFill>
            </a:endParaRPr>
          </a:p>
        </p:txBody>
      </p:sp>
      <p:sp>
        <p:nvSpPr>
          <p:cNvPr id="4" name="Slide Number Placeholder 3"/>
          <p:cNvSpPr>
            <a:spLocks noGrp="1"/>
          </p:cNvSpPr>
          <p:nvPr>
            <p:ph type="sldNum" sz="quarter" idx="12"/>
          </p:nvPr>
        </p:nvSpPr>
        <p:spPr/>
        <p:txBody>
          <a:bodyPr/>
          <a:lstStyle/>
          <a:p>
            <a:fld id="{EF34C2BC-2128-4F04-9EFD-D926D6A0216A}" type="slidenum">
              <a:rPr lang="en-US" smtClean="0"/>
              <a:t>30</a:t>
            </a:fld>
            <a:endParaRPr lang="en-US"/>
          </a:p>
        </p:txBody>
      </p:sp>
    </p:spTree>
    <p:extLst>
      <p:ext uri="{BB962C8B-B14F-4D97-AF65-F5344CB8AC3E}">
        <p14:creationId xmlns:p14="http://schemas.microsoft.com/office/powerpoint/2010/main" val="38142732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normAutofit fontScale="90000"/>
          </a:bodyPr>
          <a:lstStyle/>
          <a:p>
            <a:r>
              <a:rPr lang="en-US" b="1" dirty="0" smtClean="0">
                <a:solidFill>
                  <a:schemeClr val="bg1"/>
                </a:solidFill>
              </a:rPr>
              <a:t>Committed to Customer Services and Actively Work to Reduce Losses </a:t>
            </a:r>
            <a:endParaRPr lang="en-US" b="1" dirty="0">
              <a:solidFill>
                <a:schemeClr val="bg1"/>
              </a:solidFill>
            </a:endParaRPr>
          </a:p>
        </p:txBody>
      </p:sp>
      <p:sp>
        <p:nvSpPr>
          <p:cNvPr id="3" name="Content Placeholder 2"/>
          <p:cNvSpPr>
            <a:spLocks noGrp="1"/>
          </p:cNvSpPr>
          <p:nvPr>
            <p:ph idx="1"/>
          </p:nvPr>
        </p:nvSpPr>
        <p:spPr>
          <a:xfrm>
            <a:off x="457200" y="1752600"/>
            <a:ext cx="8229600" cy="4343400"/>
          </a:xfrm>
        </p:spPr>
        <p:txBody>
          <a:bodyPr>
            <a:normAutofit/>
          </a:bodyPr>
          <a:lstStyle/>
          <a:p>
            <a:r>
              <a:rPr lang="en-US" dirty="0" smtClean="0">
                <a:solidFill>
                  <a:srgbClr val="000066"/>
                </a:solidFill>
              </a:rPr>
              <a:t>PEA adopted </a:t>
            </a:r>
            <a:r>
              <a:rPr lang="en-US" dirty="0">
                <a:solidFill>
                  <a:srgbClr val="000066"/>
                </a:solidFill>
              </a:rPr>
              <a:t>specific performance measures and practices to ensure </a:t>
            </a:r>
            <a:r>
              <a:rPr lang="en-US" dirty="0" smtClean="0">
                <a:solidFill>
                  <a:srgbClr val="000066"/>
                </a:solidFill>
              </a:rPr>
              <a:t>high-quality and  </a:t>
            </a:r>
            <a:r>
              <a:rPr lang="en-US" dirty="0">
                <a:solidFill>
                  <a:srgbClr val="000066"/>
                </a:solidFill>
              </a:rPr>
              <a:t>responsive </a:t>
            </a:r>
            <a:r>
              <a:rPr lang="en-US" dirty="0" smtClean="0">
                <a:solidFill>
                  <a:srgbClr val="000066"/>
                </a:solidFill>
              </a:rPr>
              <a:t>service</a:t>
            </a:r>
          </a:p>
          <a:p>
            <a:r>
              <a:rPr lang="en-US" dirty="0" smtClean="0">
                <a:solidFill>
                  <a:srgbClr val="000066"/>
                </a:solidFill>
              </a:rPr>
              <a:t>Setting target to </a:t>
            </a:r>
            <a:r>
              <a:rPr lang="en-US" dirty="0">
                <a:solidFill>
                  <a:srgbClr val="000066"/>
                </a:solidFill>
              </a:rPr>
              <a:t>increase the </a:t>
            </a:r>
            <a:r>
              <a:rPr lang="en-US" dirty="0" smtClean="0">
                <a:solidFill>
                  <a:srgbClr val="000066"/>
                </a:solidFill>
              </a:rPr>
              <a:t>number</a:t>
            </a:r>
          </a:p>
          <a:p>
            <a:pPr lvl="1"/>
            <a:r>
              <a:rPr lang="en-US" sz="3200" dirty="0" smtClean="0">
                <a:solidFill>
                  <a:srgbClr val="000066"/>
                </a:solidFill>
              </a:rPr>
              <a:t>Connections</a:t>
            </a:r>
          </a:p>
          <a:p>
            <a:pPr lvl="1"/>
            <a:r>
              <a:rPr lang="en-US" sz="3200" dirty="0" smtClean="0">
                <a:solidFill>
                  <a:srgbClr val="000066"/>
                </a:solidFill>
              </a:rPr>
              <a:t>Service interruptions</a:t>
            </a:r>
          </a:p>
          <a:p>
            <a:pPr lvl="1"/>
            <a:r>
              <a:rPr lang="en-US" sz="3200" dirty="0" smtClean="0">
                <a:solidFill>
                  <a:srgbClr val="000066"/>
                </a:solidFill>
              </a:rPr>
              <a:t>System losses (non-technical and technical)</a:t>
            </a:r>
          </a:p>
        </p:txBody>
      </p:sp>
      <p:sp>
        <p:nvSpPr>
          <p:cNvPr id="4" name="Slide Number Placeholder 3"/>
          <p:cNvSpPr>
            <a:spLocks noGrp="1"/>
          </p:cNvSpPr>
          <p:nvPr>
            <p:ph type="sldNum" sz="quarter" idx="12"/>
          </p:nvPr>
        </p:nvSpPr>
        <p:spPr/>
        <p:txBody>
          <a:bodyPr/>
          <a:lstStyle/>
          <a:p>
            <a:fld id="{EF34C2BC-2128-4F04-9EFD-D926D6A0216A}" type="slidenum">
              <a:rPr lang="en-US" smtClean="0"/>
              <a:t>31</a:t>
            </a:fld>
            <a:endParaRPr lang="en-US"/>
          </a:p>
        </p:txBody>
      </p:sp>
    </p:spTree>
    <p:extLst>
      <p:ext uri="{BB962C8B-B14F-4D97-AF65-F5344CB8AC3E}">
        <p14:creationId xmlns:p14="http://schemas.microsoft.com/office/powerpoint/2010/main" val="40863571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077200" cy="868362"/>
          </a:xfrm>
          <a:solidFill>
            <a:schemeClr val="tx2"/>
          </a:solidFill>
        </p:spPr>
        <p:txBody>
          <a:bodyPr>
            <a:noAutofit/>
          </a:bodyPr>
          <a:lstStyle/>
          <a:p>
            <a:r>
              <a:rPr lang="en-US" sz="3600" b="1" dirty="0" smtClean="0">
                <a:solidFill>
                  <a:schemeClr val="bg1"/>
                </a:solidFill>
              </a:rPr>
              <a:t>Maximize High Connection Rate</a:t>
            </a:r>
            <a:endParaRPr lang="en-US" sz="3600" b="1" dirty="0">
              <a:solidFill>
                <a:schemeClr val="bg1"/>
              </a:solidFill>
            </a:endParaRPr>
          </a:p>
        </p:txBody>
      </p:sp>
      <p:sp>
        <p:nvSpPr>
          <p:cNvPr id="3" name="Content Placeholder 2"/>
          <p:cNvSpPr>
            <a:spLocks noGrp="1"/>
          </p:cNvSpPr>
          <p:nvPr>
            <p:ph idx="1"/>
          </p:nvPr>
        </p:nvSpPr>
        <p:spPr>
          <a:xfrm>
            <a:off x="457200" y="1295400"/>
            <a:ext cx="8229600" cy="5105400"/>
          </a:xfrm>
        </p:spPr>
        <p:txBody>
          <a:bodyPr>
            <a:normAutofit fontScale="92500"/>
          </a:bodyPr>
          <a:lstStyle/>
          <a:p>
            <a:r>
              <a:rPr lang="en-US" dirty="0" smtClean="0">
                <a:solidFill>
                  <a:srgbClr val="000066"/>
                </a:solidFill>
              </a:rPr>
              <a:t>Engage with local community and actively promote connection</a:t>
            </a:r>
          </a:p>
          <a:p>
            <a:r>
              <a:rPr lang="en-US" dirty="0" smtClean="0">
                <a:solidFill>
                  <a:srgbClr val="000066"/>
                </a:solidFill>
              </a:rPr>
              <a:t>Low connection fee to increase connection rate</a:t>
            </a:r>
          </a:p>
          <a:p>
            <a:pPr lvl="1">
              <a:buFont typeface="Wingdings" pitchFamily="2" charset="2"/>
              <a:buChar char="Ø"/>
            </a:pPr>
            <a:r>
              <a:rPr lang="en-US" dirty="0" smtClean="0">
                <a:solidFill>
                  <a:srgbClr val="000066"/>
                </a:solidFill>
              </a:rPr>
              <a:t>Provide credit to home owner for house wiring</a:t>
            </a:r>
          </a:p>
          <a:p>
            <a:r>
              <a:rPr lang="en-US" dirty="0">
                <a:solidFill>
                  <a:srgbClr val="000066"/>
                </a:solidFill>
              </a:rPr>
              <a:t>Commitment to services and affordability</a:t>
            </a:r>
          </a:p>
          <a:p>
            <a:r>
              <a:rPr lang="en-US" dirty="0" smtClean="0">
                <a:solidFill>
                  <a:srgbClr val="000066"/>
                </a:solidFill>
              </a:rPr>
              <a:t>Electricity tariffs structure has life-line rate to assist poor households or low electricity users </a:t>
            </a:r>
          </a:p>
          <a:p>
            <a:r>
              <a:rPr lang="en-US" dirty="0" smtClean="0">
                <a:solidFill>
                  <a:srgbClr val="000066"/>
                </a:solidFill>
              </a:rPr>
              <a:t>Implement system of cross-price subsidies to keep electricity tariff at affordable level for everyone</a:t>
            </a:r>
          </a:p>
          <a:p>
            <a:endParaRPr lang="en-US" dirty="0"/>
          </a:p>
        </p:txBody>
      </p:sp>
      <p:sp>
        <p:nvSpPr>
          <p:cNvPr id="5" name="Slide Number Placeholder 4"/>
          <p:cNvSpPr>
            <a:spLocks noGrp="1"/>
          </p:cNvSpPr>
          <p:nvPr>
            <p:ph type="sldNum" sz="quarter" idx="12"/>
          </p:nvPr>
        </p:nvSpPr>
        <p:spPr/>
        <p:txBody>
          <a:bodyPr/>
          <a:lstStyle/>
          <a:p>
            <a:fld id="{EF34C2BC-2128-4F04-9EFD-D926D6A0216A}" type="slidenum">
              <a:rPr lang="en-US" smtClean="0"/>
              <a:t>32</a:t>
            </a:fld>
            <a:endParaRPr lang="en-US"/>
          </a:p>
        </p:txBody>
      </p:sp>
    </p:spTree>
    <p:extLst>
      <p:ext uri="{BB962C8B-B14F-4D97-AF65-F5344CB8AC3E}">
        <p14:creationId xmlns:p14="http://schemas.microsoft.com/office/powerpoint/2010/main" val="24789905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a:solidFill>
            <a:schemeClr val="tx2"/>
          </a:solidFill>
        </p:spPr>
        <p:txBody>
          <a:bodyPr>
            <a:normAutofit fontScale="90000"/>
          </a:bodyPr>
          <a:lstStyle/>
          <a:p>
            <a:r>
              <a:rPr lang="en-US" sz="3600" b="1" dirty="0" smtClean="0">
                <a:solidFill>
                  <a:schemeClr val="bg1"/>
                </a:solidFill>
              </a:rPr>
              <a:t>Life Line Rate to Keep Tariffs Affordable Thailand</a:t>
            </a:r>
            <a:endParaRPr lang="en-US" sz="3600" b="1" dirty="0">
              <a:solidFill>
                <a:schemeClr val="bg1"/>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28504821"/>
              </p:ext>
            </p:extLst>
          </p:nvPr>
        </p:nvGraphicFramePr>
        <p:xfrm>
          <a:off x="457200" y="1219194"/>
          <a:ext cx="8229600" cy="5451240"/>
        </p:xfrm>
        <a:graphic>
          <a:graphicData uri="http://schemas.openxmlformats.org/drawingml/2006/table">
            <a:tbl>
              <a:tblPr firstRow="1" bandRow="1">
                <a:tableStyleId>{5C22544A-7EE6-4342-B048-85BDC9FD1C3A}</a:tableStyleId>
              </a:tblPr>
              <a:tblGrid>
                <a:gridCol w="4724400"/>
                <a:gridCol w="1219200"/>
                <a:gridCol w="1219200"/>
                <a:gridCol w="1066800"/>
              </a:tblGrid>
              <a:tr h="416170">
                <a:tc>
                  <a:txBody>
                    <a:bodyPr/>
                    <a:lstStyle/>
                    <a:p>
                      <a:endParaRPr lang="en-US" dirty="0"/>
                    </a:p>
                  </a:txBody>
                  <a:tcPr/>
                </a:tc>
                <a:tc gridSpan="3">
                  <a:txBody>
                    <a:bodyPr/>
                    <a:lstStyle/>
                    <a:p>
                      <a:pPr algn="ctr" fontAlgn="b"/>
                      <a:r>
                        <a:rPr lang="en-US" sz="2600" b="0" i="0" u="none" strike="noStrike" dirty="0" smtClean="0">
                          <a:effectLst/>
                          <a:latin typeface="Arial"/>
                        </a:rPr>
                        <a:t>Price in Baht per</a:t>
                      </a:r>
                      <a:r>
                        <a:rPr lang="en-US" sz="2600" b="0" i="0" u="none" strike="noStrike" baseline="0" dirty="0" smtClean="0">
                          <a:effectLst/>
                          <a:latin typeface="Arial"/>
                        </a:rPr>
                        <a:t> kWh</a:t>
                      </a:r>
                      <a:endParaRPr lang="en-US" sz="2600" b="0" i="0" u="none" strike="noStrike" dirty="0">
                        <a:effectLst/>
                        <a:latin typeface="Arial"/>
                      </a:endParaRPr>
                    </a:p>
                  </a:txBody>
                  <a:tcPr marL="9525" marR="9525" marT="9525" marB="0" anchor="b"/>
                </a:tc>
                <a:tc hMerge="1">
                  <a:txBody>
                    <a:bodyPr/>
                    <a:lstStyle/>
                    <a:p>
                      <a:pPr algn="l" fontAlgn="b"/>
                      <a:endParaRPr lang="en-US" sz="1800" b="0" i="0" u="none" strike="noStrike" dirty="0">
                        <a:effectLst/>
                        <a:latin typeface="Arial"/>
                      </a:endParaRPr>
                    </a:p>
                  </a:txBody>
                  <a:tcPr marL="9525" marR="9525" marT="9525" marB="0" anchor="b"/>
                </a:tc>
                <a:tc hMerge="1">
                  <a:txBody>
                    <a:bodyPr/>
                    <a:lstStyle/>
                    <a:p>
                      <a:pPr algn="l" fontAlgn="b"/>
                      <a:endParaRPr lang="en-US" sz="1800" b="0" i="0" u="none" strike="noStrike" dirty="0">
                        <a:effectLst/>
                        <a:latin typeface="Arial"/>
                      </a:endParaRPr>
                    </a:p>
                  </a:txBody>
                  <a:tcPr marL="9525" marR="9525" marT="9525" marB="0" anchor="b"/>
                </a:tc>
              </a:tr>
              <a:tr h="416170">
                <a:tc>
                  <a:txBody>
                    <a:bodyPr/>
                    <a:lstStyle/>
                    <a:p>
                      <a:endParaRPr lang="en-US" sz="2400" dirty="0"/>
                    </a:p>
                  </a:txBody>
                  <a:tcPr/>
                </a:tc>
                <a:tc>
                  <a:txBody>
                    <a:bodyPr/>
                    <a:lstStyle/>
                    <a:p>
                      <a:pPr algn="r" fontAlgn="b"/>
                      <a:r>
                        <a:rPr lang="en-US" sz="2400" b="0" i="0" u="none" strike="noStrike" dirty="0">
                          <a:effectLst/>
                          <a:latin typeface="Arial"/>
                        </a:rPr>
                        <a:t>1992       </a:t>
                      </a:r>
                      <a:endParaRPr lang="en-US" sz="2400" b="0" i="0" u="none" strike="noStrike" dirty="0" smtClean="0">
                        <a:effectLst/>
                        <a:latin typeface="Arial"/>
                      </a:endParaRPr>
                    </a:p>
                  </a:txBody>
                  <a:tcPr marL="9525" marR="9525" marT="9525" marB="0" anchor="b"/>
                </a:tc>
                <a:tc>
                  <a:txBody>
                    <a:bodyPr/>
                    <a:lstStyle/>
                    <a:p>
                      <a:pPr algn="r" fontAlgn="b"/>
                      <a:r>
                        <a:rPr lang="en-US" sz="2400" b="0" i="0" u="none" strike="noStrike" dirty="0" smtClean="0">
                          <a:effectLst/>
                          <a:latin typeface="Arial"/>
                        </a:rPr>
                        <a:t>2002</a:t>
                      </a:r>
                    </a:p>
                  </a:txBody>
                  <a:tcPr marL="9525" marR="9525" marT="9525" marB="0" anchor="b"/>
                </a:tc>
                <a:tc>
                  <a:txBody>
                    <a:bodyPr/>
                    <a:lstStyle/>
                    <a:p>
                      <a:pPr algn="r" fontAlgn="b"/>
                      <a:r>
                        <a:rPr lang="en-US" sz="2400" b="0" i="0" u="none" strike="noStrike" dirty="0" smtClean="0">
                          <a:effectLst/>
                          <a:latin typeface="Arial"/>
                        </a:rPr>
                        <a:t>2013</a:t>
                      </a:r>
                      <a:endParaRPr lang="en-US" sz="2400" b="0" i="0" u="none" strike="noStrike" dirty="0">
                        <a:effectLst/>
                        <a:latin typeface="Arial"/>
                      </a:endParaRPr>
                    </a:p>
                  </a:txBody>
                  <a:tcPr marL="9525" marR="9525" marT="9525" marB="0" anchor="b"/>
                </a:tc>
              </a:tr>
              <a:tr h="416170">
                <a:tc>
                  <a:txBody>
                    <a:bodyPr/>
                    <a:lstStyle/>
                    <a:p>
                      <a:pPr algn="l" fontAlgn="b"/>
                      <a:r>
                        <a:rPr lang="en-US" sz="2400" b="0" i="0" u="none" strike="noStrike" dirty="0">
                          <a:effectLst/>
                          <a:latin typeface="Arial"/>
                        </a:rPr>
                        <a:t>Fixed Charge</a:t>
                      </a:r>
                    </a:p>
                  </a:txBody>
                  <a:tcPr marL="9525" marR="9525" marT="9525" marB="0" anchor="b"/>
                </a:tc>
                <a:tc>
                  <a:txBody>
                    <a:bodyPr/>
                    <a:lstStyle/>
                    <a:p>
                      <a:pPr algn="r" fontAlgn="b"/>
                      <a:r>
                        <a:rPr lang="en-US" sz="2400" b="0" i="0" u="none" strike="noStrike" dirty="0">
                          <a:effectLst/>
                          <a:latin typeface="Arial"/>
                        </a:rPr>
                        <a:t>5.00</a:t>
                      </a:r>
                    </a:p>
                  </a:txBody>
                  <a:tcPr marL="9525" marR="9525" marT="9525" marB="0" anchor="b"/>
                </a:tc>
                <a:tc>
                  <a:txBody>
                    <a:bodyPr/>
                    <a:lstStyle/>
                    <a:p>
                      <a:pPr algn="r" fontAlgn="b"/>
                      <a:r>
                        <a:rPr lang="en-US" sz="2400" b="0" i="0" u="none" strike="noStrike" dirty="0">
                          <a:effectLst/>
                          <a:latin typeface="Arial"/>
                        </a:rPr>
                        <a:t>8.00</a:t>
                      </a:r>
                    </a:p>
                  </a:txBody>
                  <a:tcPr marL="9525" marR="9525" marT="9525" marB="0" anchor="b"/>
                </a:tc>
                <a:tc>
                  <a:txBody>
                    <a:bodyPr/>
                    <a:lstStyle/>
                    <a:p>
                      <a:pPr algn="r" fontAlgn="b"/>
                      <a:r>
                        <a:rPr lang="en-US" sz="2400" b="0" i="0" u="none" strike="noStrike" dirty="0">
                          <a:effectLst/>
                          <a:latin typeface="Arial"/>
                        </a:rPr>
                        <a:t>8.19</a:t>
                      </a:r>
                    </a:p>
                  </a:txBody>
                  <a:tcPr marL="9525" marR="9525" marT="9525" marB="0" anchor="b"/>
                </a:tc>
              </a:tr>
              <a:tr h="416170">
                <a:tc>
                  <a:txBody>
                    <a:bodyPr/>
                    <a:lstStyle/>
                    <a:p>
                      <a:pPr algn="l" fontAlgn="b"/>
                      <a:r>
                        <a:rPr lang="en-US" sz="2400" b="0" i="0" u="none" strike="noStrike">
                          <a:effectLst/>
                          <a:latin typeface="Arial"/>
                        </a:rPr>
                        <a:t>0 to 5</a:t>
                      </a:r>
                    </a:p>
                  </a:txBody>
                  <a:tcPr marL="9525" marR="9525" marT="9525" marB="0" anchor="b"/>
                </a:tc>
                <a:tc>
                  <a:txBody>
                    <a:bodyPr/>
                    <a:lstStyle/>
                    <a:p>
                      <a:pPr algn="r" fontAlgn="b"/>
                      <a:r>
                        <a:rPr lang="en-US" sz="2400" b="0" i="0" u="none" strike="noStrike" dirty="0">
                          <a:effectLst/>
                          <a:latin typeface="Arial"/>
                        </a:rPr>
                        <a:t>0.00</a:t>
                      </a:r>
                    </a:p>
                  </a:txBody>
                  <a:tcPr marL="9525" marR="9525" marT="9525" marB="0" anchor="b"/>
                </a:tc>
                <a:tc>
                  <a:txBody>
                    <a:bodyPr/>
                    <a:lstStyle/>
                    <a:p>
                      <a:pPr algn="r" fontAlgn="b"/>
                      <a:r>
                        <a:rPr lang="en-US" sz="2400" b="0" i="0" u="none" strike="noStrike" dirty="0">
                          <a:effectLst/>
                          <a:latin typeface="Arial"/>
                        </a:rPr>
                        <a:t>0</a:t>
                      </a:r>
                    </a:p>
                  </a:txBody>
                  <a:tcPr marL="9525" marR="9525" marT="9525" marB="0" anchor="b"/>
                </a:tc>
                <a:tc>
                  <a:txBody>
                    <a:bodyPr/>
                    <a:lstStyle/>
                    <a:p>
                      <a:pPr algn="l" fontAlgn="b"/>
                      <a:r>
                        <a:rPr lang="en-US" sz="2400" b="0" i="0" u="none" strike="noStrike" dirty="0">
                          <a:effectLst/>
                          <a:latin typeface="Arial"/>
                        </a:rPr>
                        <a:t> </a:t>
                      </a:r>
                    </a:p>
                  </a:txBody>
                  <a:tcPr marL="9525" marR="9525" marT="9525" marB="0" anchor="b"/>
                </a:tc>
              </a:tr>
              <a:tr h="416170">
                <a:tc>
                  <a:txBody>
                    <a:bodyPr/>
                    <a:lstStyle/>
                    <a:p>
                      <a:pPr algn="l" fontAlgn="b"/>
                      <a:r>
                        <a:rPr lang="en-US" sz="2400" b="0" i="0" u="none" strike="noStrike">
                          <a:effectLst/>
                          <a:latin typeface="Arial"/>
                        </a:rPr>
                        <a:t>6 to 15 kWh</a:t>
                      </a:r>
                    </a:p>
                  </a:txBody>
                  <a:tcPr marL="9525" marR="9525" marT="9525" marB="0" anchor="b"/>
                </a:tc>
                <a:tc>
                  <a:txBody>
                    <a:bodyPr/>
                    <a:lstStyle/>
                    <a:p>
                      <a:pPr algn="r" fontAlgn="b"/>
                      <a:r>
                        <a:rPr lang="en-US" sz="2400" b="0" i="0" u="none" strike="noStrike">
                          <a:effectLst/>
                          <a:latin typeface="Arial"/>
                        </a:rPr>
                        <a:t>0.70</a:t>
                      </a:r>
                    </a:p>
                  </a:txBody>
                  <a:tcPr marL="9525" marR="9525" marT="9525" marB="0" anchor="b"/>
                </a:tc>
                <a:tc>
                  <a:txBody>
                    <a:bodyPr/>
                    <a:lstStyle/>
                    <a:p>
                      <a:pPr algn="r" fontAlgn="b"/>
                      <a:r>
                        <a:rPr lang="en-US" sz="2400" b="0" i="0" u="none" strike="noStrike" dirty="0" smtClean="0">
                          <a:effectLst/>
                          <a:latin typeface="Arial"/>
                        </a:rPr>
                        <a:t>1.36</a:t>
                      </a:r>
                      <a:endParaRPr lang="en-US" sz="2400" b="0" i="0" u="none" strike="noStrike" dirty="0">
                        <a:effectLst/>
                        <a:latin typeface="Arial"/>
                      </a:endParaRPr>
                    </a:p>
                  </a:txBody>
                  <a:tcPr marL="9525" marR="9525" marT="9525" marB="0" anchor="b"/>
                </a:tc>
                <a:tc>
                  <a:txBody>
                    <a:bodyPr/>
                    <a:lstStyle/>
                    <a:p>
                      <a:pPr algn="l" fontAlgn="b"/>
                      <a:r>
                        <a:rPr lang="en-US" sz="2400" b="0" i="0" u="none" strike="noStrike" dirty="0">
                          <a:effectLst/>
                          <a:latin typeface="Arial"/>
                        </a:rPr>
                        <a:t> </a:t>
                      </a:r>
                    </a:p>
                  </a:txBody>
                  <a:tcPr marL="9525" marR="9525" marT="9525" marB="0" anchor="b"/>
                </a:tc>
              </a:tr>
              <a:tr h="416170">
                <a:tc>
                  <a:txBody>
                    <a:bodyPr/>
                    <a:lstStyle/>
                    <a:p>
                      <a:pPr algn="l" fontAlgn="b"/>
                      <a:r>
                        <a:rPr lang="en-US" sz="2400" b="0" i="0" u="none" strike="noStrike">
                          <a:effectLst/>
                          <a:latin typeface="Arial"/>
                        </a:rPr>
                        <a:t>0 to 15 kWh</a:t>
                      </a:r>
                    </a:p>
                  </a:txBody>
                  <a:tcPr marL="9525" marR="9525" marT="9525" marB="0" anchor="b"/>
                </a:tc>
                <a:tc>
                  <a:txBody>
                    <a:bodyPr/>
                    <a:lstStyle/>
                    <a:p>
                      <a:pPr algn="r" fontAlgn="b"/>
                      <a:r>
                        <a:rPr lang="en-US" sz="2400" b="0" i="0" u="none" strike="noStrike">
                          <a:effectLst/>
                          <a:latin typeface="Arial"/>
                        </a:rPr>
                        <a:t>N/A</a:t>
                      </a:r>
                    </a:p>
                  </a:txBody>
                  <a:tcPr marL="9525" marR="9525" marT="9525" marB="0" anchor="b"/>
                </a:tc>
                <a:tc>
                  <a:txBody>
                    <a:bodyPr/>
                    <a:lstStyle/>
                    <a:p>
                      <a:pPr algn="r" fontAlgn="b"/>
                      <a:r>
                        <a:rPr lang="en-US" sz="2400" b="0" i="0" u="none" strike="noStrike" dirty="0">
                          <a:effectLst/>
                          <a:latin typeface="Arial"/>
                        </a:rPr>
                        <a:t>N/A</a:t>
                      </a:r>
                    </a:p>
                  </a:txBody>
                  <a:tcPr marL="9525" marR="9525" marT="9525" marB="0" anchor="b"/>
                </a:tc>
                <a:tc>
                  <a:txBody>
                    <a:bodyPr/>
                    <a:lstStyle/>
                    <a:p>
                      <a:pPr algn="r" fontAlgn="b"/>
                      <a:r>
                        <a:rPr lang="en-US" sz="2400" b="0" i="0" u="none" strike="noStrike" dirty="0" smtClean="0">
                          <a:effectLst/>
                          <a:latin typeface="Arial"/>
                        </a:rPr>
                        <a:t>1.86</a:t>
                      </a:r>
                      <a:endParaRPr lang="en-US" sz="2400" b="0" i="0" u="none" strike="noStrike" dirty="0">
                        <a:effectLst/>
                        <a:latin typeface="Arial"/>
                      </a:endParaRPr>
                    </a:p>
                  </a:txBody>
                  <a:tcPr marL="9525" marR="9525" marT="9525" marB="0" anchor="b"/>
                </a:tc>
              </a:tr>
              <a:tr h="416170">
                <a:tc>
                  <a:txBody>
                    <a:bodyPr/>
                    <a:lstStyle/>
                    <a:p>
                      <a:pPr algn="l" fontAlgn="b"/>
                      <a:r>
                        <a:rPr lang="en-US" sz="2400" b="0" i="0" u="none" strike="noStrike" dirty="0">
                          <a:effectLst/>
                          <a:latin typeface="Arial"/>
                        </a:rPr>
                        <a:t>16 to 25 kWh</a:t>
                      </a:r>
                    </a:p>
                  </a:txBody>
                  <a:tcPr marL="9525" marR="9525" marT="9525" marB="0" anchor="b"/>
                </a:tc>
                <a:tc>
                  <a:txBody>
                    <a:bodyPr/>
                    <a:lstStyle/>
                    <a:p>
                      <a:pPr algn="r" fontAlgn="b"/>
                      <a:r>
                        <a:rPr lang="en-US" sz="2400" b="0" i="0" u="none" strike="noStrike">
                          <a:effectLst/>
                          <a:latin typeface="Arial"/>
                        </a:rPr>
                        <a:t>0.95</a:t>
                      </a:r>
                    </a:p>
                  </a:txBody>
                  <a:tcPr marL="9525" marR="9525" marT="9525" marB="0" anchor="b"/>
                </a:tc>
                <a:tc>
                  <a:txBody>
                    <a:bodyPr/>
                    <a:lstStyle/>
                    <a:p>
                      <a:pPr algn="r" fontAlgn="b"/>
                      <a:r>
                        <a:rPr lang="en-US" sz="2400" b="0" i="0" u="none" strike="noStrike" dirty="0" smtClean="0">
                          <a:effectLst/>
                          <a:latin typeface="Arial"/>
                        </a:rPr>
                        <a:t>1.54</a:t>
                      </a:r>
                      <a:endParaRPr lang="en-US" sz="2400" b="0" i="0" u="none" strike="noStrike" dirty="0">
                        <a:effectLst/>
                        <a:latin typeface="Arial"/>
                      </a:endParaRPr>
                    </a:p>
                  </a:txBody>
                  <a:tcPr marL="9525" marR="9525" marT="9525" marB="0" anchor="b"/>
                </a:tc>
                <a:tc>
                  <a:txBody>
                    <a:bodyPr/>
                    <a:lstStyle/>
                    <a:p>
                      <a:pPr algn="r" fontAlgn="b"/>
                      <a:r>
                        <a:rPr lang="en-US" sz="2400" b="0" i="0" u="none" strike="noStrike" dirty="0" smtClean="0">
                          <a:effectLst/>
                          <a:latin typeface="Arial"/>
                        </a:rPr>
                        <a:t>2.50</a:t>
                      </a:r>
                      <a:endParaRPr lang="en-US" sz="2400" b="0" i="0" u="none" strike="noStrike" dirty="0">
                        <a:effectLst/>
                        <a:latin typeface="Arial"/>
                      </a:endParaRPr>
                    </a:p>
                  </a:txBody>
                  <a:tcPr marL="9525" marR="9525" marT="9525" marB="0" anchor="b"/>
                </a:tc>
              </a:tr>
              <a:tr h="416170">
                <a:tc>
                  <a:txBody>
                    <a:bodyPr/>
                    <a:lstStyle/>
                    <a:p>
                      <a:pPr algn="l" fontAlgn="b"/>
                      <a:r>
                        <a:rPr lang="en-US" sz="2400" b="0" i="0" u="none" strike="noStrike">
                          <a:effectLst/>
                          <a:latin typeface="Arial"/>
                        </a:rPr>
                        <a:t>26 to 35 kWh</a:t>
                      </a:r>
                    </a:p>
                  </a:txBody>
                  <a:tcPr marL="9525" marR="9525" marT="9525" marB="0" anchor="b"/>
                </a:tc>
                <a:tc>
                  <a:txBody>
                    <a:bodyPr/>
                    <a:lstStyle/>
                    <a:p>
                      <a:pPr algn="r" fontAlgn="b"/>
                      <a:r>
                        <a:rPr lang="en-US" sz="2400" b="0" i="0" u="none" strike="noStrike">
                          <a:effectLst/>
                          <a:latin typeface="Arial"/>
                        </a:rPr>
                        <a:t>1.20</a:t>
                      </a:r>
                    </a:p>
                  </a:txBody>
                  <a:tcPr marL="9525" marR="9525" marT="9525" marB="0" anchor="b"/>
                </a:tc>
                <a:tc>
                  <a:txBody>
                    <a:bodyPr/>
                    <a:lstStyle/>
                    <a:p>
                      <a:pPr algn="r" fontAlgn="b"/>
                      <a:r>
                        <a:rPr lang="en-US" sz="2400" b="0" i="0" u="none" strike="noStrike" dirty="0" smtClean="0">
                          <a:effectLst/>
                          <a:latin typeface="Arial"/>
                        </a:rPr>
                        <a:t>1.80</a:t>
                      </a:r>
                      <a:endParaRPr lang="en-US" sz="2400" b="0" i="0" u="none" strike="noStrike" dirty="0">
                        <a:effectLst/>
                        <a:latin typeface="Arial"/>
                      </a:endParaRPr>
                    </a:p>
                  </a:txBody>
                  <a:tcPr marL="9525" marR="9525" marT="9525" marB="0" anchor="b"/>
                </a:tc>
                <a:tc>
                  <a:txBody>
                    <a:bodyPr/>
                    <a:lstStyle/>
                    <a:p>
                      <a:pPr algn="r" fontAlgn="b"/>
                      <a:r>
                        <a:rPr lang="en-US" sz="2400" b="0" i="0" u="none" strike="noStrike" dirty="0" smtClean="0">
                          <a:effectLst/>
                          <a:latin typeface="Arial"/>
                        </a:rPr>
                        <a:t>2.75</a:t>
                      </a:r>
                      <a:endParaRPr lang="en-US" sz="2400" b="0" i="0" u="none" strike="noStrike" dirty="0">
                        <a:effectLst/>
                        <a:latin typeface="Arial"/>
                      </a:endParaRPr>
                    </a:p>
                  </a:txBody>
                  <a:tcPr marL="9525" marR="9525" marT="9525" marB="0" anchor="b"/>
                </a:tc>
              </a:tr>
              <a:tr h="416170">
                <a:tc>
                  <a:txBody>
                    <a:bodyPr/>
                    <a:lstStyle/>
                    <a:p>
                      <a:pPr algn="l" fontAlgn="b"/>
                      <a:r>
                        <a:rPr lang="en-US" sz="2400" b="0" i="0" u="none" strike="noStrike" dirty="0">
                          <a:effectLst/>
                          <a:latin typeface="Arial"/>
                        </a:rPr>
                        <a:t>Monthly Bill in Baht</a:t>
                      </a:r>
                    </a:p>
                  </a:txBody>
                  <a:tcPr marL="9525" marR="9525" marT="9525" marB="0" anchor="b"/>
                </a:tc>
                <a:tc>
                  <a:txBody>
                    <a:bodyPr/>
                    <a:lstStyle/>
                    <a:p>
                      <a:pPr algn="r" fontAlgn="b"/>
                      <a:r>
                        <a:rPr lang="en-US" sz="2400" b="0" i="0" u="none" strike="noStrike" dirty="0">
                          <a:effectLst/>
                          <a:latin typeface="Arial"/>
                        </a:rPr>
                        <a:t>33.50</a:t>
                      </a:r>
                    </a:p>
                  </a:txBody>
                  <a:tcPr marL="9525" marR="9525" marT="9525" marB="0" anchor="b"/>
                </a:tc>
                <a:tc>
                  <a:txBody>
                    <a:bodyPr/>
                    <a:lstStyle/>
                    <a:p>
                      <a:pPr algn="r" fontAlgn="b"/>
                      <a:r>
                        <a:rPr lang="en-US" sz="2400" b="0" i="0" u="none" strike="noStrike" dirty="0" smtClean="0">
                          <a:effectLst/>
                          <a:latin typeface="Arial"/>
                        </a:rPr>
                        <a:t>54.99</a:t>
                      </a:r>
                      <a:endParaRPr lang="en-US" sz="2400" b="0" i="0" u="none" strike="noStrike" dirty="0">
                        <a:effectLst/>
                        <a:latin typeface="Arial"/>
                      </a:endParaRPr>
                    </a:p>
                  </a:txBody>
                  <a:tcPr marL="9525" marR="9525" marT="9525" marB="0" anchor="b"/>
                </a:tc>
                <a:tc>
                  <a:txBody>
                    <a:bodyPr/>
                    <a:lstStyle/>
                    <a:p>
                      <a:pPr algn="r" fontAlgn="b"/>
                      <a:r>
                        <a:rPr lang="en-US" sz="2400" b="0" i="0" u="none" strike="noStrike" dirty="0" smtClean="0">
                          <a:effectLst/>
                          <a:latin typeface="Arial"/>
                        </a:rPr>
                        <a:t>88.71</a:t>
                      </a:r>
                      <a:endParaRPr lang="en-US" sz="2400" b="0" i="0" u="none" strike="noStrike" dirty="0">
                        <a:effectLst/>
                        <a:latin typeface="Arial"/>
                      </a:endParaRPr>
                    </a:p>
                  </a:txBody>
                  <a:tcPr marL="9525" marR="9525" marT="9525" marB="0" anchor="b"/>
                </a:tc>
              </a:tr>
              <a:tr h="416170">
                <a:tc>
                  <a:txBody>
                    <a:bodyPr/>
                    <a:lstStyle/>
                    <a:p>
                      <a:pPr algn="l" fontAlgn="b"/>
                      <a:r>
                        <a:rPr lang="en-US" sz="2400" b="0" i="1" u="none" strike="noStrike" dirty="0" smtClean="0">
                          <a:effectLst/>
                          <a:latin typeface="Arial"/>
                        </a:rPr>
                        <a:t>in </a:t>
                      </a:r>
                      <a:r>
                        <a:rPr lang="en-US" sz="2400" b="0" i="1" u="none" strike="noStrike" dirty="0">
                          <a:effectLst/>
                          <a:latin typeface="Arial"/>
                        </a:rPr>
                        <a:t>US$</a:t>
                      </a:r>
                    </a:p>
                  </a:txBody>
                  <a:tcPr marL="9525" marR="9525" marT="9525" marB="0" anchor="b"/>
                </a:tc>
                <a:tc>
                  <a:txBody>
                    <a:bodyPr/>
                    <a:lstStyle/>
                    <a:p>
                      <a:pPr algn="r" fontAlgn="b"/>
                      <a:r>
                        <a:rPr lang="en-US" sz="2400" b="0" i="1" u="none" strike="noStrike" dirty="0">
                          <a:effectLst/>
                          <a:latin typeface="Arial"/>
                        </a:rPr>
                        <a:t>1.34</a:t>
                      </a:r>
                    </a:p>
                  </a:txBody>
                  <a:tcPr marL="9525" marR="9525" marT="9525" marB="0" anchor="b"/>
                </a:tc>
                <a:tc>
                  <a:txBody>
                    <a:bodyPr/>
                    <a:lstStyle/>
                    <a:p>
                      <a:pPr algn="r" fontAlgn="b"/>
                      <a:r>
                        <a:rPr lang="en-US" sz="2400" b="0" i="1" u="none" strike="noStrike" dirty="0">
                          <a:effectLst/>
                          <a:latin typeface="Arial"/>
                        </a:rPr>
                        <a:t>1.37</a:t>
                      </a:r>
                    </a:p>
                  </a:txBody>
                  <a:tcPr marL="9525" marR="9525" marT="9525" marB="0" anchor="b"/>
                </a:tc>
                <a:tc>
                  <a:txBody>
                    <a:bodyPr/>
                    <a:lstStyle/>
                    <a:p>
                      <a:pPr algn="r" fontAlgn="b"/>
                      <a:r>
                        <a:rPr lang="en-US" sz="2400" b="0" i="1" u="none" strike="noStrike" dirty="0">
                          <a:effectLst/>
                          <a:latin typeface="Arial"/>
                        </a:rPr>
                        <a:t>2.98</a:t>
                      </a:r>
                    </a:p>
                  </a:txBody>
                  <a:tcPr marL="9525" marR="9525" marT="9525" marB="0" anchor="b"/>
                </a:tc>
              </a:tr>
              <a:tr h="416170">
                <a:tc>
                  <a:txBody>
                    <a:bodyPr/>
                    <a:lstStyle/>
                    <a:p>
                      <a:pPr algn="l" fontAlgn="b"/>
                      <a:r>
                        <a:rPr lang="en-US" sz="2400" b="0" i="0" u="none" strike="noStrike" dirty="0" err="1" smtClean="0">
                          <a:effectLst/>
                          <a:latin typeface="Arial"/>
                        </a:rPr>
                        <a:t>Avg</a:t>
                      </a:r>
                      <a:r>
                        <a:rPr lang="en-US" sz="2400" b="0" i="0" u="none" strike="noStrike" dirty="0" smtClean="0">
                          <a:effectLst/>
                          <a:latin typeface="Arial"/>
                        </a:rPr>
                        <a:t> Effective rate per kWh in Baht</a:t>
                      </a:r>
                      <a:endParaRPr lang="en-US" sz="2400" b="0" i="0" u="none" strike="noStrike" dirty="0">
                        <a:effectLst/>
                        <a:latin typeface="Arial"/>
                      </a:endParaRPr>
                    </a:p>
                  </a:txBody>
                  <a:tcPr marL="9525" marR="9525" marT="9525" marB="0" anchor="b"/>
                </a:tc>
                <a:tc>
                  <a:txBody>
                    <a:bodyPr/>
                    <a:lstStyle/>
                    <a:p>
                      <a:pPr algn="r" fontAlgn="b"/>
                      <a:r>
                        <a:rPr lang="en-US" sz="2400" b="0" i="0" u="none" strike="noStrike" dirty="0">
                          <a:effectLst/>
                          <a:latin typeface="Arial"/>
                        </a:rPr>
                        <a:t>0.96</a:t>
                      </a:r>
                    </a:p>
                  </a:txBody>
                  <a:tcPr marL="9525" marR="9525" marT="9525" marB="0" anchor="b"/>
                </a:tc>
                <a:tc>
                  <a:txBody>
                    <a:bodyPr/>
                    <a:lstStyle/>
                    <a:p>
                      <a:pPr algn="r" fontAlgn="b"/>
                      <a:r>
                        <a:rPr lang="en-US" sz="2400" b="0" i="0" u="none" strike="noStrike" dirty="0">
                          <a:effectLst/>
                          <a:latin typeface="Arial"/>
                        </a:rPr>
                        <a:t>1.57</a:t>
                      </a:r>
                    </a:p>
                  </a:txBody>
                  <a:tcPr marL="9525" marR="9525" marT="9525" marB="0" anchor="b"/>
                </a:tc>
                <a:tc>
                  <a:txBody>
                    <a:bodyPr/>
                    <a:lstStyle/>
                    <a:p>
                      <a:pPr algn="r" fontAlgn="b"/>
                      <a:r>
                        <a:rPr lang="en-US" sz="2400" b="0" i="0" u="none" strike="noStrike" dirty="0">
                          <a:effectLst/>
                          <a:latin typeface="Arial"/>
                        </a:rPr>
                        <a:t>2.53</a:t>
                      </a:r>
                    </a:p>
                  </a:txBody>
                  <a:tcPr marL="9525" marR="9525" marT="9525" marB="0" anchor="b"/>
                </a:tc>
              </a:tr>
              <a:tr h="416170">
                <a:tc>
                  <a:txBody>
                    <a:bodyPr/>
                    <a:lstStyle/>
                    <a:p>
                      <a:pPr algn="l" fontAlgn="b"/>
                      <a:r>
                        <a:rPr lang="en-US" sz="2400" b="0" i="1" u="none" strike="noStrike" dirty="0" smtClean="0">
                          <a:effectLst/>
                          <a:latin typeface="Arial"/>
                        </a:rPr>
                        <a:t>in US$</a:t>
                      </a:r>
                    </a:p>
                  </a:txBody>
                  <a:tcPr marL="9525" marR="9525" marT="9525" marB="0" anchor="b"/>
                </a:tc>
                <a:tc>
                  <a:txBody>
                    <a:bodyPr/>
                    <a:lstStyle/>
                    <a:p>
                      <a:pPr algn="r" fontAlgn="b"/>
                      <a:r>
                        <a:rPr lang="en-US" sz="2400" b="0" i="1" u="none" strike="noStrike" dirty="0" smtClean="0">
                          <a:effectLst/>
                          <a:latin typeface="Arial"/>
                        </a:rPr>
                        <a:t>0.038</a:t>
                      </a:r>
                      <a:endParaRPr lang="en-US" sz="2400" b="0" i="1" u="none" strike="noStrike" dirty="0">
                        <a:effectLst/>
                        <a:latin typeface="Arial"/>
                      </a:endParaRPr>
                    </a:p>
                  </a:txBody>
                  <a:tcPr marL="9525" marR="9525" marT="9525" marB="0" anchor="b"/>
                </a:tc>
                <a:tc>
                  <a:txBody>
                    <a:bodyPr/>
                    <a:lstStyle/>
                    <a:p>
                      <a:pPr algn="r" fontAlgn="b"/>
                      <a:r>
                        <a:rPr lang="en-US" sz="2400" b="0" i="1" u="none" strike="noStrike" dirty="0" smtClean="0">
                          <a:effectLst/>
                          <a:latin typeface="Arial"/>
                        </a:rPr>
                        <a:t>0.039</a:t>
                      </a:r>
                      <a:endParaRPr lang="en-US" sz="2400" b="0" i="1" u="none" strike="noStrike" dirty="0">
                        <a:effectLst/>
                        <a:latin typeface="Arial"/>
                      </a:endParaRPr>
                    </a:p>
                  </a:txBody>
                  <a:tcPr marL="9525" marR="9525" marT="9525" marB="0" anchor="b"/>
                </a:tc>
                <a:tc>
                  <a:txBody>
                    <a:bodyPr/>
                    <a:lstStyle/>
                    <a:p>
                      <a:pPr algn="r" fontAlgn="b"/>
                      <a:r>
                        <a:rPr lang="en-US" sz="2400" b="0" i="1" u="none" strike="noStrike" dirty="0" smtClean="0">
                          <a:effectLst/>
                          <a:latin typeface="Arial"/>
                        </a:rPr>
                        <a:t>0.084</a:t>
                      </a:r>
                      <a:endParaRPr lang="en-US" sz="2400" b="0" i="1" u="none" strike="noStrike" dirty="0">
                        <a:effectLst/>
                        <a:latin typeface="Arial"/>
                      </a:endParaRPr>
                    </a:p>
                  </a:txBody>
                  <a:tcPr marL="9525" marR="9525" marT="9525" marB="0" anchor="b"/>
                </a:tc>
              </a:tr>
              <a:tr h="416170">
                <a:tc>
                  <a:txBody>
                    <a:bodyPr/>
                    <a:lstStyle/>
                    <a:p>
                      <a:pPr algn="l" fontAlgn="b"/>
                      <a:r>
                        <a:rPr lang="en-US" sz="1800" b="0" i="0" u="none" strike="noStrike" dirty="0">
                          <a:effectLst/>
                          <a:latin typeface="Arial"/>
                        </a:rPr>
                        <a:t>Exchange rate per </a:t>
                      </a:r>
                      <a:r>
                        <a:rPr lang="en-US" sz="1800" b="0" i="0" u="none" strike="noStrike" dirty="0" smtClean="0">
                          <a:effectLst/>
                          <a:latin typeface="Arial"/>
                        </a:rPr>
                        <a:t>one</a:t>
                      </a:r>
                      <a:r>
                        <a:rPr lang="en-US" sz="1800" b="0" i="0" u="none" strike="noStrike" baseline="0" dirty="0" smtClean="0">
                          <a:effectLst/>
                          <a:latin typeface="Arial"/>
                        </a:rPr>
                        <a:t> </a:t>
                      </a:r>
                      <a:r>
                        <a:rPr lang="en-US" sz="1800" b="0" i="0" u="none" strike="noStrike" dirty="0" smtClean="0">
                          <a:effectLst/>
                          <a:latin typeface="Arial"/>
                        </a:rPr>
                        <a:t>US</a:t>
                      </a:r>
                      <a:r>
                        <a:rPr lang="en-US" sz="1800" b="0" i="0" u="none" strike="noStrike" dirty="0">
                          <a:effectLst/>
                          <a:latin typeface="Arial"/>
                        </a:rPr>
                        <a:t>$</a:t>
                      </a:r>
                    </a:p>
                  </a:txBody>
                  <a:tcPr marL="9525" marR="9525" marT="9525" marB="0" anchor="b"/>
                </a:tc>
                <a:tc>
                  <a:txBody>
                    <a:bodyPr/>
                    <a:lstStyle/>
                    <a:p>
                      <a:pPr algn="r" fontAlgn="b"/>
                      <a:r>
                        <a:rPr lang="en-US" sz="1800" b="0" i="0" u="none" strike="noStrike" dirty="0">
                          <a:effectLst/>
                          <a:latin typeface="Arial"/>
                        </a:rPr>
                        <a:t>25.00</a:t>
                      </a:r>
                    </a:p>
                  </a:txBody>
                  <a:tcPr marL="9525" marR="9525" marT="9525" marB="0" anchor="b"/>
                </a:tc>
                <a:tc>
                  <a:txBody>
                    <a:bodyPr/>
                    <a:lstStyle/>
                    <a:p>
                      <a:pPr algn="r" fontAlgn="b"/>
                      <a:r>
                        <a:rPr lang="en-US" sz="1800" b="0" i="0" u="none" strike="noStrike" dirty="0">
                          <a:effectLst/>
                          <a:latin typeface="Arial"/>
                        </a:rPr>
                        <a:t>40.00</a:t>
                      </a:r>
                    </a:p>
                  </a:txBody>
                  <a:tcPr marL="9525" marR="9525" marT="9525" marB="0" anchor="b"/>
                </a:tc>
                <a:tc>
                  <a:txBody>
                    <a:bodyPr/>
                    <a:lstStyle/>
                    <a:p>
                      <a:pPr algn="r" fontAlgn="b"/>
                      <a:r>
                        <a:rPr lang="en-US" sz="1800" b="0" i="0" u="none" strike="noStrike" dirty="0">
                          <a:effectLst/>
                          <a:latin typeface="Arial"/>
                        </a:rPr>
                        <a:t>29.80</a:t>
                      </a:r>
                    </a:p>
                  </a:txBody>
                  <a:tcPr marL="9525" marR="9525" marT="9525" marB="0" anchor="b"/>
                </a:tc>
              </a:tr>
            </a:tbl>
          </a:graphicData>
        </a:graphic>
      </p:graphicFrame>
      <p:sp>
        <p:nvSpPr>
          <p:cNvPr id="4" name="Slide Number Placeholder 3"/>
          <p:cNvSpPr>
            <a:spLocks noGrp="1"/>
          </p:cNvSpPr>
          <p:nvPr>
            <p:ph type="sldNum" sz="quarter" idx="12"/>
          </p:nvPr>
        </p:nvSpPr>
        <p:spPr/>
        <p:txBody>
          <a:bodyPr/>
          <a:lstStyle/>
          <a:p>
            <a:fld id="{EF34C2BC-2128-4F04-9EFD-D926D6A0216A}" type="slidenum">
              <a:rPr lang="en-US" smtClean="0"/>
              <a:t>33</a:t>
            </a:fld>
            <a:endParaRPr lang="en-US"/>
          </a:p>
        </p:txBody>
      </p:sp>
    </p:spTree>
    <p:extLst>
      <p:ext uri="{BB962C8B-B14F-4D97-AF65-F5344CB8AC3E}">
        <p14:creationId xmlns:p14="http://schemas.microsoft.com/office/powerpoint/2010/main" val="10194706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a:solidFill>
            <a:schemeClr val="tx2"/>
          </a:solidFill>
        </p:spPr>
        <p:txBody>
          <a:bodyPr>
            <a:normAutofit/>
          </a:bodyPr>
          <a:lstStyle/>
          <a:p>
            <a:r>
              <a:rPr lang="en-US" sz="4000" b="1" dirty="0" smtClean="0">
                <a:solidFill>
                  <a:schemeClr val="bg1"/>
                </a:solidFill>
              </a:rPr>
              <a:t>Conclusion</a:t>
            </a:r>
            <a:endParaRPr lang="en-US" sz="4000" b="1" dirty="0">
              <a:solidFill>
                <a:schemeClr val="bg1"/>
              </a:solidFill>
            </a:endParaRPr>
          </a:p>
        </p:txBody>
      </p:sp>
      <p:sp>
        <p:nvSpPr>
          <p:cNvPr id="3" name="Content Placeholder 2"/>
          <p:cNvSpPr>
            <a:spLocks noGrp="1"/>
          </p:cNvSpPr>
          <p:nvPr>
            <p:ph idx="1"/>
          </p:nvPr>
        </p:nvSpPr>
        <p:spPr>
          <a:xfrm>
            <a:off x="457200" y="1066800"/>
            <a:ext cx="8229600" cy="5257800"/>
          </a:xfrm>
        </p:spPr>
        <p:txBody>
          <a:bodyPr>
            <a:normAutofit fontScale="62500" lnSpcReduction="20000"/>
          </a:bodyPr>
          <a:lstStyle/>
          <a:p>
            <a:pPr lvl="0"/>
            <a:r>
              <a:rPr lang="en-US" sz="4500" dirty="0">
                <a:solidFill>
                  <a:srgbClr val="000066"/>
                </a:solidFill>
              </a:rPr>
              <a:t>Commitment to financial soundness</a:t>
            </a:r>
          </a:p>
          <a:p>
            <a:r>
              <a:rPr lang="en-US" sz="4500" dirty="0" smtClean="0">
                <a:solidFill>
                  <a:srgbClr val="000066"/>
                </a:solidFill>
              </a:rPr>
              <a:t>Careful planning for system expansion including sound methods of village selection </a:t>
            </a:r>
          </a:p>
          <a:p>
            <a:r>
              <a:rPr lang="en-US" sz="4500" dirty="0" smtClean="0">
                <a:solidFill>
                  <a:srgbClr val="000066"/>
                </a:solidFill>
              </a:rPr>
              <a:t>Diligent attention to keeping costs low </a:t>
            </a:r>
          </a:p>
          <a:p>
            <a:r>
              <a:rPr lang="en-US" sz="4500" dirty="0" smtClean="0">
                <a:solidFill>
                  <a:srgbClr val="000066"/>
                </a:solidFill>
              </a:rPr>
              <a:t>Ensuring revenue collection</a:t>
            </a:r>
          </a:p>
          <a:p>
            <a:pPr lvl="1">
              <a:buFont typeface="Wingdings" pitchFamily="2" charset="2"/>
              <a:buChar char="Ø"/>
            </a:pPr>
            <a:r>
              <a:rPr lang="en-US" sz="3600" dirty="0">
                <a:solidFill>
                  <a:srgbClr val="000066"/>
                </a:solidFill>
              </a:rPr>
              <a:t>Unique billing program</a:t>
            </a:r>
            <a:endParaRPr lang="en-US" sz="3600" dirty="0" smtClean="0">
              <a:solidFill>
                <a:srgbClr val="000066"/>
              </a:solidFill>
            </a:endParaRPr>
          </a:p>
          <a:p>
            <a:pPr lvl="1">
              <a:buFont typeface="Wingdings" pitchFamily="2" charset="2"/>
              <a:buChar char="Ø"/>
            </a:pPr>
            <a:r>
              <a:rPr lang="en-US" sz="3600" dirty="0" smtClean="0">
                <a:solidFill>
                  <a:srgbClr val="000066"/>
                </a:solidFill>
              </a:rPr>
              <a:t>Pay attention to services and customers</a:t>
            </a:r>
          </a:p>
          <a:p>
            <a:pPr lvl="1">
              <a:buFont typeface="Wingdings" pitchFamily="2" charset="2"/>
              <a:buChar char="Ø"/>
            </a:pPr>
            <a:r>
              <a:rPr lang="en-US" sz="3600" dirty="0" smtClean="0">
                <a:solidFill>
                  <a:srgbClr val="000066"/>
                </a:solidFill>
              </a:rPr>
              <a:t>Marketing and load promotion</a:t>
            </a:r>
          </a:p>
          <a:p>
            <a:pPr lvl="0"/>
            <a:r>
              <a:rPr lang="en-US" sz="4500" dirty="0" smtClean="0">
                <a:solidFill>
                  <a:srgbClr val="000066"/>
                </a:solidFill>
              </a:rPr>
              <a:t>System of cross subsidies that help PEA serves high-cost rural customers at reasonable price </a:t>
            </a:r>
          </a:p>
          <a:p>
            <a:pPr lvl="0"/>
            <a:r>
              <a:rPr lang="en-US" sz="4500" dirty="0" smtClean="0">
                <a:solidFill>
                  <a:srgbClr val="000066"/>
                </a:solidFill>
              </a:rPr>
              <a:t>Avoid </a:t>
            </a:r>
            <a:r>
              <a:rPr lang="en-US" sz="4500" dirty="0">
                <a:solidFill>
                  <a:srgbClr val="000066"/>
                </a:solidFill>
              </a:rPr>
              <a:t>political interference</a:t>
            </a:r>
          </a:p>
          <a:p>
            <a:pPr lvl="0"/>
            <a:r>
              <a:rPr lang="en-US" sz="4500" dirty="0">
                <a:solidFill>
                  <a:srgbClr val="000066"/>
                </a:solidFill>
              </a:rPr>
              <a:t>Dedicated distribution company</a:t>
            </a:r>
          </a:p>
          <a:p>
            <a:pPr lvl="0"/>
            <a:r>
              <a:rPr lang="en-US" sz="4500" dirty="0">
                <a:solidFill>
                  <a:srgbClr val="000066"/>
                </a:solidFill>
              </a:rPr>
              <a:t>Seeking strong local support</a:t>
            </a:r>
          </a:p>
          <a:p>
            <a:endParaRPr lang="en-US" sz="4700" dirty="0"/>
          </a:p>
        </p:txBody>
      </p:sp>
      <p:sp>
        <p:nvSpPr>
          <p:cNvPr id="5" name="Slide Number Placeholder 4"/>
          <p:cNvSpPr>
            <a:spLocks noGrp="1"/>
          </p:cNvSpPr>
          <p:nvPr>
            <p:ph type="sldNum" sz="quarter" idx="12"/>
          </p:nvPr>
        </p:nvSpPr>
        <p:spPr/>
        <p:txBody>
          <a:bodyPr/>
          <a:lstStyle/>
          <a:p>
            <a:fld id="{EF34C2BC-2128-4F04-9EFD-D926D6A0216A}" type="slidenum">
              <a:rPr lang="en-US" smtClean="0"/>
              <a:t>34</a:t>
            </a:fld>
            <a:endParaRPr lang="en-US"/>
          </a:p>
        </p:txBody>
      </p:sp>
    </p:spTree>
    <p:extLst>
      <p:ext uri="{BB962C8B-B14F-4D97-AF65-F5344CB8AC3E}">
        <p14:creationId xmlns:p14="http://schemas.microsoft.com/office/powerpoint/2010/main" val="4193927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895600"/>
            <a:ext cx="5791200" cy="1143000"/>
          </a:xfrm>
        </p:spPr>
        <p:txBody>
          <a:bodyPr/>
          <a:lstStyle/>
          <a:p>
            <a:endParaRPr lang="en-US"/>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9143999" cy="6858000"/>
          </a:xfrm>
        </p:spPr>
      </p:pic>
      <p:sp>
        <p:nvSpPr>
          <p:cNvPr id="6" name="Rectangle 5"/>
          <p:cNvSpPr/>
          <p:nvPr/>
        </p:nvSpPr>
        <p:spPr>
          <a:xfrm>
            <a:off x="3276600" y="4648200"/>
            <a:ext cx="2895600" cy="769441"/>
          </a:xfrm>
          <a:prstGeom prst="rect">
            <a:avLst/>
          </a:prstGeom>
        </p:spPr>
        <p:txBody>
          <a:bodyPr wrap="square">
            <a:spAutoFit/>
          </a:bodyPr>
          <a:lstStyle/>
          <a:p>
            <a:r>
              <a:rPr lang="en-US" sz="4400" b="1" dirty="0">
                <a:solidFill>
                  <a:schemeClr val="bg1"/>
                </a:solidFill>
                <a:ea typeface="+mj-ea"/>
                <a:cs typeface="+mj-cs"/>
              </a:rPr>
              <a:t>Thank You</a:t>
            </a:r>
            <a:endParaRPr lang="en-US" dirty="0">
              <a:solidFill>
                <a:schemeClr val="bg1"/>
              </a:solidFill>
            </a:endParaRPr>
          </a:p>
        </p:txBody>
      </p:sp>
    </p:spTree>
    <p:extLst>
      <p:ext uri="{BB962C8B-B14F-4D97-AF65-F5344CB8AC3E}">
        <p14:creationId xmlns:p14="http://schemas.microsoft.com/office/powerpoint/2010/main" val="31551598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a:solidFill>
            <a:schemeClr val="tx2"/>
          </a:solidFill>
        </p:spPr>
        <p:txBody>
          <a:bodyPr>
            <a:noAutofit/>
          </a:bodyPr>
          <a:lstStyle/>
          <a:p>
            <a:r>
              <a:rPr lang="en-US" sz="3600" b="1" dirty="0" smtClean="0">
                <a:solidFill>
                  <a:schemeClr val="bg1"/>
                </a:solidFill>
              </a:rPr>
              <a:t>Percentage of Thai Villages with Access to </a:t>
            </a:r>
            <a:r>
              <a:rPr lang="en-US" sz="3600" b="1" dirty="0">
                <a:solidFill>
                  <a:schemeClr val="bg1"/>
                </a:solidFill>
              </a:rPr>
              <a:t>G</a:t>
            </a:r>
            <a:r>
              <a:rPr lang="en-US" sz="3600" b="1" dirty="0" smtClean="0">
                <a:solidFill>
                  <a:schemeClr val="bg1"/>
                </a:solidFill>
              </a:rPr>
              <a:t>rid Electricity (1972-2001) </a:t>
            </a:r>
            <a:endParaRPr lang="en-US" sz="3600" b="1"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31185524"/>
              </p:ext>
            </p:extLst>
          </p:nvPr>
        </p:nvGraphicFramePr>
        <p:xfrm>
          <a:off x="457200" y="1447800"/>
          <a:ext cx="8229600" cy="4525963"/>
        </p:xfrm>
        <a:graphic>
          <a:graphicData uri="http://schemas.openxmlformats.org/drawingml/2006/chart">
            <c:chart xmlns:c="http://schemas.openxmlformats.org/drawingml/2006/chart" xmlns:r="http://schemas.openxmlformats.org/officeDocument/2006/relationships" r:id="rId3"/>
          </a:graphicData>
        </a:graphic>
      </p:graphicFrame>
      <p:cxnSp>
        <p:nvCxnSpPr>
          <p:cNvPr id="6" name="Straight Arrow Connector 5"/>
          <p:cNvCxnSpPr/>
          <p:nvPr/>
        </p:nvCxnSpPr>
        <p:spPr>
          <a:xfrm>
            <a:off x="2311939" y="4192621"/>
            <a:ext cx="3048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Slide Number Placeholder 9"/>
          <p:cNvSpPr>
            <a:spLocks noGrp="1"/>
          </p:cNvSpPr>
          <p:nvPr>
            <p:ph type="sldNum" sz="quarter" idx="12"/>
          </p:nvPr>
        </p:nvSpPr>
        <p:spPr/>
        <p:txBody>
          <a:bodyPr/>
          <a:lstStyle/>
          <a:p>
            <a:fld id="{EF34C2BC-2128-4F04-9EFD-D926D6A0216A}" type="slidenum">
              <a:rPr lang="en-US" smtClean="0"/>
              <a:t>4</a:t>
            </a:fld>
            <a:endParaRPr lang="en-US"/>
          </a:p>
        </p:txBody>
      </p:sp>
    </p:spTree>
    <p:extLst>
      <p:ext uri="{BB962C8B-B14F-4D97-AF65-F5344CB8AC3E}">
        <p14:creationId xmlns:p14="http://schemas.microsoft.com/office/powerpoint/2010/main" val="2531418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normAutofit fontScale="90000"/>
          </a:bodyPr>
          <a:lstStyle/>
          <a:p>
            <a:r>
              <a:rPr lang="en-US" b="1" dirty="0">
                <a:solidFill>
                  <a:schemeClr val="bg1"/>
                </a:solidFill>
              </a:rPr>
              <a:t>Division of Responsibilities for Power Sector in Thailand</a:t>
            </a:r>
            <a:endParaRPr lang="en-US" dirty="0">
              <a:solidFill>
                <a:schemeClr val="bg1"/>
              </a:solidFill>
            </a:endParaRPr>
          </a:p>
        </p:txBody>
      </p:sp>
      <p:sp>
        <p:nvSpPr>
          <p:cNvPr id="4" name="Slide Number Placeholder 3"/>
          <p:cNvSpPr>
            <a:spLocks noGrp="1"/>
          </p:cNvSpPr>
          <p:nvPr>
            <p:ph type="sldNum" sz="quarter" idx="12"/>
          </p:nvPr>
        </p:nvSpPr>
        <p:spPr/>
        <p:txBody>
          <a:bodyPr/>
          <a:lstStyle/>
          <a:p>
            <a:fld id="{EF34C2BC-2128-4F04-9EFD-D926D6A0216A}" type="slidenum">
              <a:rPr lang="en-US" smtClean="0"/>
              <a:t>5</a:t>
            </a:fld>
            <a:endParaRPr lang="en-US"/>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590800" y="1524000"/>
            <a:ext cx="3987130" cy="2231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p:nvSpPr>
        <p:spPr>
          <a:xfrm>
            <a:off x="968523" y="4261366"/>
            <a:ext cx="3276600" cy="1828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prstClr val="white"/>
                </a:solidFill>
              </a:rPr>
              <a:t>PEA </a:t>
            </a:r>
          </a:p>
          <a:p>
            <a:pPr algn="ctr"/>
            <a:r>
              <a:rPr lang="en-US" sz="2000" dirty="0" smtClean="0">
                <a:solidFill>
                  <a:prstClr val="white"/>
                </a:solidFill>
              </a:rPr>
              <a:t>(Provincial Electricity Authority)</a:t>
            </a:r>
          </a:p>
          <a:p>
            <a:r>
              <a:rPr lang="en-US" dirty="0" smtClean="0">
                <a:solidFill>
                  <a:prstClr val="white"/>
                </a:solidFill>
              </a:rPr>
              <a:t>Distribution to all provincial cities and rural areas outside Bangkok Metro Area (BMA)</a:t>
            </a:r>
          </a:p>
        </p:txBody>
      </p:sp>
      <p:sp>
        <p:nvSpPr>
          <p:cNvPr id="7" name="Rounded Rectangle 6"/>
          <p:cNvSpPr/>
          <p:nvPr/>
        </p:nvSpPr>
        <p:spPr>
          <a:xfrm>
            <a:off x="4911326" y="4240001"/>
            <a:ext cx="3200400" cy="18074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prstClr val="white"/>
                </a:solidFill>
              </a:rPr>
              <a:t>MEA</a:t>
            </a:r>
          </a:p>
          <a:p>
            <a:pPr algn="ctr"/>
            <a:r>
              <a:rPr lang="en-US" sz="2000" dirty="0" smtClean="0">
                <a:solidFill>
                  <a:prstClr val="white"/>
                </a:solidFill>
              </a:rPr>
              <a:t>(Metropolitan Electricity Authority)</a:t>
            </a:r>
          </a:p>
          <a:p>
            <a:r>
              <a:rPr lang="en-US" dirty="0" smtClean="0">
                <a:solidFill>
                  <a:prstClr val="white"/>
                </a:solidFill>
              </a:rPr>
              <a:t>Distribution to the BMA</a:t>
            </a:r>
            <a:endParaRPr lang="en-US" dirty="0">
              <a:solidFill>
                <a:prstClr val="white"/>
              </a:solidFill>
            </a:endParaRPr>
          </a:p>
        </p:txBody>
      </p:sp>
      <p:cxnSp>
        <p:nvCxnSpPr>
          <p:cNvPr id="8" name="Straight Arrow Connector 7"/>
          <p:cNvCxnSpPr>
            <a:endCxn id="6" idx="0"/>
          </p:cNvCxnSpPr>
          <p:nvPr/>
        </p:nvCxnSpPr>
        <p:spPr>
          <a:xfrm flipH="1">
            <a:off x="2606823" y="3615568"/>
            <a:ext cx="1752600" cy="64579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758926" y="3623992"/>
            <a:ext cx="1752600" cy="61600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1864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7200" y="274638"/>
            <a:ext cx="4419600" cy="1143000"/>
          </a:xfrm>
          <a:solidFill>
            <a:schemeClr val="tx2"/>
          </a:solidFill>
        </p:spPr>
        <p:txBody>
          <a:bodyPr>
            <a:normAutofit fontScale="90000"/>
          </a:bodyPr>
          <a:lstStyle/>
          <a:p>
            <a:r>
              <a:rPr lang="en-US" sz="3600" b="1" dirty="0" smtClean="0">
                <a:solidFill>
                  <a:schemeClr val="bg1"/>
                </a:solidFill>
              </a:rPr>
              <a:t>PEA Service Territories</a:t>
            </a:r>
            <a:endParaRPr lang="en-US" sz="3600" b="1" dirty="0">
              <a:solidFill>
                <a:schemeClr val="bg1"/>
              </a:solidFill>
            </a:endParaRPr>
          </a:p>
        </p:txBody>
      </p:sp>
      <p:sp>
        <p:nvSpPr>
          <p:cNvPr id="3" name="Content Placeholder 2"/>
          <p:cNvSpPr>
            <a:spLocks noGrp="1"/>
          </p:cNvSpPr>
          <p:nvPr>
            <p:ph idx="1"/>
          </p:nvPr>
        </p:nvSpPr>
        <p:spPr>
          <a:xfrm>
            <a:off x="4181377" y="1371600"/>
            <a:ext cx="4581623" cy="2590800"/>
          </a:xfrm>
        </p:spPr>
        <p:txBody>
          <a:bodyPr>
            <a:normAutofit fontScale="92500"/>
          </a:bodyPr>
          <a:lstStyle/>
          <a:p>
            <a:r>
              <a:rPr lang="en-US" sz="2800" dirty="0" smtClean="0">
                <a:solidFill>
                  <a:srgbClr val="000066"/>
                </a:solidFill>
              </a:rPr>
              <a:t>Area coverage 510,000 sq.km or 99.9%of the country</a:t>
            </a:r>
          </a:p>
          <a:p>
            <a:r>
              <a:rPr lang="en-US" sz="2800" dirty="0" smtClean="0">
                <a:solidFill>
                  <a:srgbClr val="000066"/>
                </a:solidFill>
              </a:rPr>
              <a:t>74 provinces</a:t>
            </a:r>
          </a:p>
          <a:p>
            <a:r>
              <a:rPr lang="en-US" sz="2800" dirty="0" smtClean="0">
                <a:solidFill>
                  <a:srgbClr val="000066"/>
                </a:solidFill>
              </a:rPr>
              <a:t> 16.02 million customers</a:t>
            </a:r>
          </a:p>
          <a:p>
            <a:r>
              <a:rPr lang="en-US" sz="2800" dirty="0" smtClean="0">
                <a:solidFill>
                  <a:srgbClr val="000066"/>
                </a:solidFill>
              </a:rPr>
              <a:t>901 offices</a:t>
            </a:r>
            <a:endParaRPr lang="en-US" sz="2800" dirty="0">
              <a:solidFill>
                <a:srgbClr val="000066"/>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04800"/>
            <a:ext cx="3471258" cy="6259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 name="Straight Arrow Connector 10"/>
          <p:cNvCxnSpPr/>
          <p:nvPr/>
        </p:nvCxnSpPr>
        <p:spPr>
          <a:xfrm flipH="1" flipV="1">
            <a:off x="1752600" y="3124200"/>
            <a:ext cx="76200" cy="10668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742977" y="4114800"/>
            <a:ext cx="2438400" cy="1219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1F497D">
                    <a:lumMod val="75000"/>
                  </a:srgbClr>
                </a:solidFill>
              </a:rPr>
              <a:t>MEA Service Territories</a:t>
            </a:r>
          </a:p>
          <a:p>
            <a:pPr marL="285750" indent="-182880">
              <a:buFont typeface="Arial" pitchFamily="34" charset="0"/>
              <a:buChar char="•"/>
            </a:pPr>
            <a:r>
              <a:rPr lang="en-US" dirty="0" smtClean="0">
                <a:solidFill>
                  <a:srgbClr val="1F497D">
                    <a:lumMod val="75000"/>
                  </a:srgbClr>
                </a:solidFill>
              </a:rPr>
              <a:t>Bangkok Metro Area</a:t>
            </a:r>
          </a:p>
          <a:p>
            <a:pPr marL="285750" indent="-182880">
              <a:buFont typeface="Arial" pitchFamily="34" charset="0"/>
              <a:buChar char="•"/>
            </a:pPr>
            <a:r>
              <a:rPr lang="en-US" dirty="0" smtClean="0">
                <a:solidFill>
                  <a:srgbClr val="1F497D">
                    <a:lumMod val="75000"/>
                  </a:srgbClr>
                </a:solidFill>
              </a:rPr>
              <a:t>Nonthaburi, and </a:t>
            </a:r>
          </a:p>
          <a:p>
            <a:pPr marL="285750" indent="-182880">
              <a:buFont typeface="Arial" pitchFamily="34" charset="0"/>
              <a:buChar char="•"/>
            </a:pPr>
            <a:r>
              <a:rPr lang="en-US" dirty="0" smtClean="0">
                <a:solidFill>
                  <a:srgbClr val="1F497D">
                    <a:lumMod val="75000"/>
                  </a:srgbClr>
                </a:solidFill>
              </a:rPr>
              <a:t>Samut</a:t>
            </a:r>
            <a:r>
              <a:rPr lang="en-US" dirty="0">
                <a:solidFill>
                  <a:srgbClr val="1F497D">
                    <a:lumMod val="75000"/>
                  </a:srgbClr>
                </a:solidFill>
              </a:rPr>
              <a:t> </a:t>
            </a:r>
            <a:r>
              <a:rPr lang="en-US" dirty="0" smtClean="0">
                <a:solidFill>
                  <a:srgbClr val="1F497D">
                    <a:lumMod val="75000"/>
                  </a:srgbClr>
                </a:solidFill>
              </a:rPr>
              <a:t>Prakarn</a:t>
            </a:r>
          </a:p>
        </p:txBody>
      </p:sp>
      <p:sp>
        <p:nvSpPr>
          <p:cNvPr id="5" name="Slide Number Placeholder 4"/>
          <p:cNvSpPr>
            <a:spLocks noGrp="1"/>
          </p:cNvSpPr>
          <p:nvPr>
            <p:ph type="sldNum" sz="quarter" idx="12"/>
          </p:nvPr>
        </p:nvSpPr>
        <p:spPr/>
        <p:txBody>
          <a:bodyPr/>
          <a:lstStyle/>
          <a:p>
            <a:fld id="{EF34C2BC-2128-4F04-9EFD-D926D6A0216A}" type="slidenum">
              <a:rPr lang="en-US" smtClean="0"/>
              <a:t>6</a:t>
            </a:fld>
            <a:endParaRPr lang="en-US"/>
          </a:p>
        </p:txBody>
      </p:sp>
    </p:spTree>
    <p:extLst>
      <p:ext uri="{BB962C8B-B14F-4D97-AF65-F5344CB8AC3E}">
        <p14:creationId xmlns:p14="http://schemas.microsoft.com/office/powerpoint/2010/main" val="1401965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normAutofit fontScale="90000"/>
          </a:bodyPr>
          <a:lstStyle/>
          <a:p>
            <a:r>
              <a:rPr lang="en-US" sz="4000" b="1" dirty="0" smtClean="0">
                <a:solidFill>
                  <a:schemeClr val="bg1"/>
                </a:solidFill>
              </a:rPr>
              <a:t>Profile of Provincial Electricity Authority (PEA)</a:t>
            </a:r>
            <a:endParaRPr lang="en-US" sz="4000" b="1" dirty="0">
              <a:solidFill>
                <a:schemeClr val="bg1"/>
              </a:solidFill>
            </a:endParaRPr>
          </a:p>
        </p:txBody>
      </p:sp>
      <p:sp>
        <p:nvSpPr>
          <p:cNvPr id="3" name="Content Placeholder 2"/>
          <p:cNvSpPr>
            <a:spLocks noGrp="1"/>
          </p:cNvSpPr>
          <p:nvPr>
            <p:ph idx="1"/>
          </p:nvPr>
        </p:nvSpPr>
        <p:spPr/>
        <p:txBody>
          <a:bodyPr>
            <a:normAutofit/>
          </a:bodyPr>
          <a:lstStyle/>
          <a:p>
            <a:r>
              <a:rPr lang="en-US" dirty="0" smtClean="0">
                <a:solidFill>
                  <a:srgbClr val="000066"/>
                </a:solidFill>
              </a:rPr>
              <a:t>115 kV Transmission line  6,702 cct-km</a:t>
            </a:r>
          </a:p>
          <a:p>
            <a:r>
              <a:rPr lang="en-US" dirty="0" smtClean="0">
                <a:solidFill>
                  <a:srgbClr val="000066"/>
                </a:solidFill>
              </a:rPr>
              <a:t>Substation</a:t>
            </a:r>
          </a:p>
          <a:p>
            <a:pPr lvl="1">
              <a:buFont typeface="Wingdings" pitchFamily="2" charset="2"/>
              <a:buChar char="Ø"/>
            </a:pPr>
            <a:r>
              <a:rPr lang="en-US" sz="3200" dirty="0" smtClean="0">
                <a:solidFill>
                  <a:srgbClr val="000066"/>
                </a:solidFill>
              </a:rPr>
              <a:t>115 kV			</a:t>
            </a:r>
            <a:r>
              <a:rPr lang="en-US" sz="3200" dirty="0">
                <a:solidFill>
                  <a:srgbClr val="000066"/>
                </a:solidFill>
              </a:rPr>
              <a:t> </a:t>
            </a:r>
            <a:r>
              <a:rPr lang="en-US" sz="3200" dirty="0" smtClean="0">
                <a:solidFill>
                  <a:srgbClr val="000066"/>
                </a:solidFill>
              </a:rPr>
              <a:t>   6 Substations</a:t>
            </a:r>
          </a:p>
          <a:p>
            <a:pPr lvl="1">
              <a:buFont typeface="Wingdings" pitchFamily="2" charset="2"/>
              <a:buChar char="Ø"/>
            </a:pPr>
            <a:r>
              <a:rPr lang="en-US" sz="3200" dirty="0" smtClean="0">
                <a:solidFill>
                  <a:srgbClr val="000066"/>
                </a:solidFill>
              </a:rPr>
              <a:t>115/69 – 33/22/11 kV,	348 Substations</a:t>
            </a:r>
          </a:p>
          <a:p>
            <a:r>
              <a:rPr lang="en-US" dirty="0" smtClean="0">
                <a:solidFill>
                  <a:srgbClr val="000066"/>
                </a:solidFill>
              </a:rPr>
              <a:t>HV Distribution Lines	266,749 cct-km</a:t>
            </a:r>
          </a:p>
          <a:p>
            <a:r>
              <a:rPr lang="en-US" dirty="0" smtClean="0">
                <a:solidFill>
                  <a:srgbClr val="000066"/>
                </a:solidFill>
              </a:rPr>
              <a:t>LV Distribution Lines	391,594 cct-km</a:t>
            </a:r>
            <a:endParaRPr lang="en-US" dirty="0">
              <a:solidFill>
                <a:srgbClr val="000066"/>
              </a:solidFill>
            </a:endParaRPr>
          </a:p>
        </p:txBody>
      </p:sp>
      <p:sp>
        <p:nvSpPr>
          <p:cNvPr id="4" name="Slide Number Placeholder 3"/>
          <p:cNvSpPr>
            <a:spLocks noGrp="1"/>
          </p:cNvSpPr>
          <p:nvPr>
            <p:ph type="sldNum" sz="quarter" idx="12"/>
          </p:nvPr>
        </p:nvSpPr>
        <p:spPr/>
        <p:txBody>
          <a:bodyPr/>
          <a:lstStyle/>
          <a:p>
            <a:fld id="{EF34C2BC-2128-4F04-9EFD-D926D6A0216A}" type="slidenum">
              <a:rPr lang="en-US" smtClean="0"/>
              <a:t>7</a:t>
            </a:fld>
            <a:endParaRPr lang="en-US"/>
          </a:p>
        </p:txBody>
      </p:sp>
    </p:spTree>
    <p:extLst>
      <p:ext uri="{BB962C8B-B14F-4D97-AF65-F5344CB8AC3E}">
        <p14:creationId xmlns:p14="http://schemas.microsoft.com/office/powerpoint/2010/main" val="1166946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tx2"/>
          </a:solidFill>
        </p:spPr>
        <p:txBody>
          <a:bodyPr/>
          <a:lstStyle/>
          <a:p>
            <a:r>
              <a:rPr lang="en-US" b="1" dirty="0">
                <a:solidFill>
                  <a:prstClr val="white"/>
                </a:solidFill>
              </a:rPr>
              <a:t>Planning Stage and Government Commitment</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155735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noAutofit/>
          </a:bodyPr>
          <a:lstStyle/>
          <a:p>
            <a:r>
              <a:rPr lang="en-US" sz="3600" b="1" dirty="0" smtClean="0">
                <a:solidFill>
                  <a:schemeClr val="bg1"/>
                </a:solidFill>
              </a:rPr>
              <a:t>Preliminary Steps of Rural Electrification in Thailand</a:t>
            </a:r>
            <a:endParaRPr lang="en-US" sz="3600" b="1" dirty="0">
              <a:solidFill>
                <a:schemeClr val="bg1"/>
              </a:solidFill>
            </a:endParaRPr>
          </a:p>
        </p:txBody>
      </p:sp>
      <p:sp>
        <p:nvSpPr>
          <p:cNvPr id="3" name="Content Placeholder 2"/>
          <p:cNvSpPr>
            <a:spLocks noGrp="1"/>
          </p:cNvSpPr>
          <p:nvPr>
            <p:ph idx="1"/>
          </p:nvPr>
        </p:nvSpPr>
        <p:spPr>
          <a:xfrm>
            <a:off x="457200" y="1600200"/>
            <a:ext cx="8229600" cy="4953000"/>
          </a:xfrm>
        </p:spPr>
        <p:txBody>
          <a:bodyPr>
            <a:normAutofit fontScale="92500" lnSpcReduction="10000"/>
          </a:bodyPr>
          <a:lstStyle/>
          <a:p>
            <a:r>
              <a:rPr lang="en-US" dirty="0" smtClean="0">
                <a:solidFill>
                  <a:srgbClr val="000066"/>
                </a:solidFill>
              </a:rPr>
              <a:t>Planning for RE in Thailand began in 1971</a:t>
            </a:r>
          </a:p>
          <a:p>
            <a:r>
              <a:rPr lang="en-US" dirty="0" smtClean="0">
                <a:solidFill>
                  <a:srgbClr val="000066"/>
                </a:solidFill>
              </a:rPr>
              <a:t>In 1973, the government of Thailand officially approved the feasibility study report and adopted as the </a:t>
            </a:r>
            <a:r>
              <a:rPr lang="en-US" dirty="0">
                <a:solidFill>
                  <a:srgbClr val="000066"/>
                </a:solidFill>
              </a:rPr>
              <a:t>N</a:t>
            </a:r>
            <a:r>
              <a:rPr lang="en-US" dirty="0" smtClean="0">
                <a:solidFill>
                  <a:srgbClr val="000066"/>
                </a:solidFill>
              </a:rPr>
              <a:t>ational Plan for Accelerated Rural electrification (5 successive 5 years plan)</a:t>
            </a:r>
          </a:p>
          <a:p>
            <a:r>
              <a:rPr lang="en-US" dirty="0" smtClean="0">
                <a:solidFill>
                  <a:srgbClr val="000066"/>
                </a:solidFill>
              </a:rPr>
              <a:t>In 1975, </a:t>
            </a:r>
            <a:r>
              <a:rPr lang="en-US" u="sng" dirty="0" smtClean="0">
                <a:solidFill>
                  <a:srgbClr val="000066"/>
                </a:solidFill>
              </a:rPr>
              <a:t>new government took office and decided to accelerate the RE program (plan was compressed to 15 years, with 2 years overlap)</a:t>
            </a:r>
          </a:p>
          <a:p>
            <a:r>
              <a:rPr lang="en-US" dirty="0" smtClean="0">
                <a:solidFill>
                  <a:srgbClr val="000066"/>
                </a:solidFill>
              </a:rPr>
              <a:t>Revised national </a:t>
            </a:r>
            <a:r>
              <a:rPr lang="en-US" dirty="0">
                <a:solidFill>
                  <a:srgbClr val="000066"/>
                </a:solidFill>
              </a:rPr>
              <a:t>p</a:t>
            </a:r>
            <a:r>
              <a:rPr lang="en-US" dirty="0" smtClean="0">
                <a:solidFill>
                  <a:srgbClr val="000066"/>
                </a:solidFill>
              </a:rPr>
              <a:t>lan was approved by the Council of minister in 1975 and serve as a blue print for the electrification program in Thailand</a:t>
            </a:r>
          </a:p>
          <a:p>
            <a:endParaRPr lang="en-US" dirty="0" smtClean="0"/>
          </a:p>
          <a:p>
            <a:endParaRPr lang="en-US" dirty="0" smtClean="0"/>
          </a:p>
          <a:p>
            <a:endParaRPr lang="en-US" dirty="0"/>
          </a:p>
        </p:txBody>
      </p:sp>
      <p:sp>
        <p:nvSpPr>
          <p:cNvPr id="5" name="Slide Number Placeholder 4"/>
          <p:cNvSpPr>
            <a:spLocks noGrp="1"/>
          </p:cNvSpPr>
          <p:nvPr>
            <p:ph type="sldNum" sz="quarter" idx="12"/>
          </p:nvPr>
        </p:nvSpPr>
        <p:spPr/>
        <p:txBody>
          <a:bodyPr/>
          <a:lstStyle/>
          <a:p>
            <a:fld id="{EF34C2BC-2128-4F04-9EFD-D926D6A0216A}" type="slidenum">
              <a:rPr lang="en-US" smtClean="0"/>
              <a:t>9</a:t>
            </a:fld>
            <a:endParaRPr lang="en-US"/>
          </a:p>
        </p:txBody>
      </p:sp>
    </p:spTree>
    <p:extLst>
      <p:ext uri="{BB962C8B-B14F-4D97-AF65-F5344CB8AC3E}">
        <p14:creationId xmlns:p14="http://schemas.microsoft.com/office/powerpoint/2010/main" val="17411084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2460</TotalTime>
  <Words>1962</Words>
  <Application>Microsoft Office PowerPoint</Application>
  <PresentationFormat>On-screen Show (4:3)</PresentationFormat>
  <Paragraphs>352</Paragraphs>
  <Slides>35</Slides>
  <Notes>32</Notes>
  <HiddenSlides>0</HiddenSlides>
  <MMClips>0</MMClips>
  <ScaleCrop>false</ScaleCrop>
  <HeadingPairs>
    <vt:vector size="4" baseType="variant">
      <vt:variant>
        <vt:lpstr>Theme</vt:lpstr>
      </vt:variant>
      <vt:variant>
        <vt:i4>2</vt:i4>
      </vt:variant>
      <vt:variant>
        <vt:lpstr>Slide Titles</vt:lpstr>
      </vt:variant>
      <vt:variant>
        <vt:i4>35</vt:i4>
      </vt:variant>
    </vt:vector>
  </HeadingPairs>
  <TitlesOfParts>
    <vt:vector size="37" baseType="lpstr">
      <vt:lpstr>Office Theme</vt:lpstr>
      <vt:lpstr>Default Design</vt:lpstr>
      <vt:lpstr>Rural Electrification in Thailand</vt:lpstr>
      <vt:lpstr>Outline</vt:lpstr>
      <vt:lpstr>Background</vt:lpstr>
      <vt:lpstr>Percentage of Thai Villages with Access to Grid Electricity (1972-2001) </vt:lpstr>
      <vt:lpstr>Division of Responsibilities for Power Sector in Thailand</vt:lpstr>
      <vt:lpstr>PEA Service Territories</vt:lpstr>
      <vt:lpstr>Profile of Provincial Electricity Authority (PEA)</vt:lpstr>
      <vt:lpstr>Planning Stage and Government Commitment</vt:lpstr>
      <vt:lpstr>Preliminary Steps of Rural Electrification in Thailand</vt:lpstr>
      <vt:lpstr>Government Commitment to Rural Electrification and Rural Development</vt:lpstr>
      <vt:lpstr>National Electrification Plan Has the Following Key Features </vt:lpstr>
      <vt:lpstr>Institutional Choices to Implement Rural Electrification in Thailand</vt:lpstr>
      <vt:lpstr>Institutional Choices and Decision to Maintain Existing Institutional Arrangement </vt:lpstr>
      <vt:lpstr>Institutional Choices: Problem Solving</vt:lpstr>
      <vt:lpstr>Financing Rural Electrification</vt:lpstr>
      <vt:lpstr>How did Thailand Finance rural electrification program?</vt:lpstr>
      <vt:lpstr>Uniform Electricity Pricing Policy and Cross Subsidies</vt:lpstr>
      <vt:lpstr>Example: Thailand’s Rate Structure,  Circa 1992 (Residential)</vt:lpstr>
      <vt:lpstr>Example: Thailand’s Rate Structure,  Circa 2002 (Residential)</vt:lpstr>
      <vt:lpstr>Example: Thailand’s Rate Structure,  Circa 2013 (Residential)</vt:lpstr>
      <vt:lpstr>Effect of Bulk Rate Concession</vt:lpstr>
      <vt:lpstr>Blending of Grants, Commercial, and Concessional Loans</vt:lpstr>
      <vt:lpstr>Strategies to Maintain Financial Viability</vt:lpstr>
      <vt:lpstr>How did PEA manage to maintain financial viability?</vt:lpstr>
      <vt:lpstr>Strategies to Contain/Minimize Capital Investment</vt:lpstr>
      <vt:lpstr>Technical Standards: Standardization</vt:lpstr>
      <vt:lpstr>Systematic Model for Planning and Sound Village Selection</vt:lpstr>
      <vt:lpstr>Find Solution to Mitigate Political Interference </vt:lpstr>
      <vt:lpstr>Strategies to Contain/Minimize Operating Cost</vt:lpstr>
      <vt:lpstr>Actively Engage in Marketing and Load Promotion</vt:lpstr>
      <vt:lpstr>Committed to Customer Services and Actively Work to Reduce Losses </vt:lpstr>
      <vt:lpstr>Maximize High Connection Rate</vt:lpstr>
      <vt:lpstr>Life Line Rate to Keep Tariffs Affordable Thailand</vt:lpstr>
      <vt:lpstr>Conclusion</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WB21379</dc:creator>
  <cp:lastModifiedBy>WB21379</cp:lastModifiedBy>
  <cp:revision>168</cp:revision>
  <cp:lastPrinted>2013-05-10T19:09:12Z</cp:lastPrinted>
  <dcterms:created xsi:type="dcterms:W3CDTF">2013-05-06T18:37:07Z</dcterms:created>
  <dcterms:modified xsi:type="dcterms:W3CDTF">2013-05-16T13:27:57Z</dcterms:modified>
</cp:coreProperties>
</file>